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6"/>
  </p:notesMasterIdLst>
  <p:sldIdLst>
    <p:sldId id="281" r:id="rId2"/>
    <p:sldId id="257" r:id="rId3"/>
    <p:sldId id="260" r:id="rId4"/>
    <p:sldId id="289" r:id="rId5"/>
    <p:sldId id="286" r:id="rId6"/>
    <p:sldId id="291" r:id="rId7"/>
    <p:sldId id="267" r:id="rId8"/>
    <p:sldId id="268" r:id="rId9"/>
    <p:sldId id="322" r:id="rId10"/>
    <p:sldId id="328" r:id="rId11"/>
    <p:sldId id="308" r:id="rId12"/>
    <p:sldId id="309" r:id="rId13"/>
    <p:sldId id="313" r:id="rId14"/>
    <p:sldId id="262" r:id="rId15"/>
    <p:sldId id="272" r:id="rId16"/>
    <p:sldId id="273" r:id="rId17"/>
    <p:sldId id="287" r:id="rId18"/>
    <p:sldId id="271" r:id="rId19"/>
    <p:sldId id="320" r:id="rId20"/>
    <p:sldId id="292" r:id="rId21"/>
    <p:sldId id="310" r:id="rId22"/>
    <p:sldId id="311" r:id="rId23"/>
    <p:sldId id="319" r:id="rId24"/>
    <p:sldId id="274" r:id="rId25"/>
    <p:sldId id="288" r:id="rId26"/>
    <p:sldId id="312" r:id="rId27"/>
    <p:sldId id="321" r:id="rId28"/>
    <p:sldId id="285" r:id="rId29"/>
    <p:sldId id="263" r:id="rId30"/>
    <p:sldId id="294" r:id="rId31"/>
    <p:sldId id="293" r:id="rId32"/>
    <p:sldId id="324" r:id="rId33"/>
    <p:sldId id="325" r:id="rId34"/>
    <p:sldId id="326" r:id="rId35"/>
    <p:sldId id="316" r:id="rId36"/>
    <p:sldId id="264" r:id="rId37"/>
    <p:sldId id="295" r:id="rId38"/>
    <p:sldId id="299" r:id="rId39"/>
    <p:sldId id="283" r:id="rId40"/>
    <p:sldId id="256" r:id="rId41"/>
    <p:sldId id="280" r:id="rId42"/>
    <p:sldId id="306" r:id="rId43"/>
    <p:sldId id="303" r:id="rId44"/>
    <p:sldId id="258" r:id="rId45"/>
    <p:sldId id="304" r:id="rId46"/>
    <p:sldId id="270" r:id="rId47"/>
    <p:sldId id="302" r:id="rId48"/>
    <p:sldId id="307" r:id="rId49"/>
    <p:sldId id="290" r:id="rId50"/>
    <p:sldId id="314" r:id="rId51"/>
    <p:sldId id="317" r:id="rId52"/>
    <p:sldId id="327" r:id="rId53"/>
    <p:sldId id="318" r:id="rId54"/>
    <p:sldId id="305" r:id="rId5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268"/>
            <p14:sldId id="322"/>
            <p14:sldId id="328"/>
            <p14:sldId id="308"/>
            <p14:sldId id="309"/>
            <p14:sldId id="313"/>
          </p14:sldIdLst>
        </p14:section>
        <p14:section name="Proposed Solution" id="{43B88994-890F-8B48-AA02-51D5CE025563}">
          <p14:sldIdLst>
            <p14:sldId id="262"/>
            <p14:sldId id="272"/>
            <p14:sldId id="273"/>
            <p14:sldId id="287"/>
            <p14:sldId id="271"/>
            <p14:sldId id="320"/>
            <p14:sldId id="292"/>
            <p14:sldId id="310"/>
            <p14:sldId id="311"/>
            <p14:sldId id="319"/>
            <p14:sldId id="274"/>
            <p14:sldId id="288"/>
            <p14:sldId id="312"/>
            <p14:sldId id="321"/>
            <p14:sldId id="285"/>
          </p14:sldIdLst>
        </p14:section>
        <p14:section name="Experimental Evaluation" id="{B7017E4D-36C3-2A4B-A64C-0E91CF7DE180}">
          <p14:sldIdLst>
            <p14:sldId id="263"/>
            <p14:sldId id="294"/>
            <p14:sldId id="293"/>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70"/>
            <p14:sldId id="302"/>
            <p14:sldId id="307"/>
            <p14:sldId id="290"/>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ADE4"/>
    <a:srgbClr val="FF69F9"/>
    <a:srgbClr val="AF4AFF"/>
    <a:srgbClr val="33C078"/>
    <a:srgbClr val="4875C5"/>
    <a:srgbClr val="FF0001"/>
    <a:srgbClr val="34C078"/>
    <a:srgbClr val="FF0000"/>
    <a:srgbClr val="FF8787"/>
    <a:srgbClr val="34BF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0"/>
    <p:restoredTop sz="91882"/>
  </p:normalViewPr>
  <p:slideViewPr>
    <p:cSldViewPr snapToGrid="0" snapToObjects="1">
      <p:cViewPr varScale="1">
        <p:scale>
          <a:sx n="84" d="100"/>
          <a:sy n="84" d="100"/>
        </p:scale>
        <p:origin x="2944"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D6612AFD-A934-AF45-BAE6-49D794E76022}">
      <dgm:prSet phldrT="[Text]"/>
      <dgm:spPr/>
      <dgm:t>
        <a:bodyPr/>
        <a:lstStyle/>
        <a:p>
          <a:r>
            <a:rPr lang="en-GB" dirty="0"/>
            <a:t>Virtualization</a:t>
          </a:r>
        </a:p>
      </dgm:t>
    </dgm:pt>
    <dgm:pt modelId="{4A2655E9-877B-354D-B230-5CE4E2BCBF27}" type="parTrans" cxnId="{E7FAF1E8-59A5-634A-8994-25A97D01E95A}">
      <dgm:prSet/>
      <dgm:spPr/>
      <dgm:t>
        <a:bodyPr/>
        <a:lstStyle/>
        <a:p>
          <a:endParaRPr lang="en-GB"/>
        </a:p>
      </dgm:t>
    </dgm:pt>
    <dgm:pt modelId="{9D6D91DE-E426-8A4A-9009-C690729EBC90}" type="sibTrans" cxnId="{E7FAF1E8-59A5-634A-8994-25A97D01E95A}">
      <dgm:prSet/>
      <dgm:spPr/>
      <dgm:t>
        <a:bodyPr/>
        <a:lstStyle/>
        <a:p>
          <a:endParaRPr lang="en-GB"/>
        </a:p>
      </dgm:t>
    </dgm:pt>
    <dgm:pt modelId="{57696EC6-72B7-7A48-B610-1F65D2D817F3}">
      <dgm:prSet phldrT="[Text]"/>
      <dgm:spPr/>
      <dgm:t>
        <a:bodyPr/>
        <a:lstStyle/>
        <a:p>
          <a:r>
            <a:rPr lang="en-GB" dirty="0">
              <a:solidFill>
                <a:schemeClr val="bg1"/>
              </a:solidFill>
            </a:rPr>
            <a:t>Test other frameworks</a:t>
          </a:r>
        </a:p>
      </dgm:t>
    </dgm:pt>
    <dgm:pt modelId="{17F28037-7436-0948-9A3E-E082923ABFDB}" type="parTrans" cxnId="{20DD37D8-9F84-6341-8B01-02CF2B110090}">
      <dgm:prSet/>
      <dgm:spPr/>
      <dgm:t>
        <a:bodyPr/>
        <a:lstStyle/>
        <a:p>
          <a:endParaRPr lang="en-GB"/>
        </a:p>
      </dgm:t>
    </dgm:pt>
    <dgm:pt modelId="{FB4B6A38-75ED-3D4C-B61E-98288C7EFCB3}" type="sibTrans" cxnId="{20DD37D8-9F84-6341-8B01-02CF2B110090}">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4">
        <dgm:presLayoutVars>
          <dgm:chMax val="0"/>
          <dgm:bulletEnabled val="1"/>
        </dgm:presLayoutVars>
      </dgm:prSet>
      <dgm:spPr/>
    </dgm:pt>
    <dgm:pt modelId="{BCF07276-5C5F-FD46-B2AA-2433C849DFE0}" type="pres">
      <dgm:prSet presAssocID="{99C5B6CE-513D-274C-B80E-31E60BB84202}" presName="childText" presStyleLbl="revTx" presStyleIdx="0" presStyleCnt="4">
        <dgm:presLayoutVars>
          <dgm:bulletEnabled val="1"/>
        </dgm:presLayoutVars>
      </dgm:prSet>
      <dgm:spPr/>
    </dgm:pt>
    <dgm:pt modelId="{36DB0E99-A923-B948-AAB0-046A490EEB15}" type="pres">
      <dgm:prSet presAssocID="{C7AC2E81-AA33-6147-A317-64563A5CD6CF}" presName="parentText" presStyleLbl="node1" presStyleIdx="1" presStyleCnt="4">
        <dgm:presLayoutVars>
          <dgm:chMax val="0"/>
          <dgm:bulletEnabled val="1"/>
        </dgm:presLayoutVars>
      </dgm:prSet>
      <dgm:spPr/>
    </dgm:pt>
    <dgm:pt modelId="{7A978EDF-93D0-1D48-B461-FF38FD34C7D3}" type="pres">
      <dgm:prSet presAssocID="{C7AC2E81-AA33-6147-A317-64563A5CD6CF}" presName="childText" presStyleLbl="revTx" presStyleIdx="1" presStyleCnt="4">
        <dgm:presLayoutVars>
          <dgm:bulletEnabled val="1"/>
        </dgm:presLayoutVars>
      </dgm:prSet>
      <dgm:spPr/>
    </dgm:pt>
    <dgm:pt modelId="{105A6778-3B7B-9F4D-B44A-B58C20A74093}" type="pres">
      <dgm:prSet presAssocID="{4667A41F-E3E3-EB4C-88E9-6D0220922E46}" presName="parentText" presStyleLbl="node1" presStyleIdx="2" presStyleCnt="4">
        <dgm:presLayoutVars>
          <dgm:chMax val="0"/>
          <dgm:bulletEnabled val="1"/>
        </dgm:presLayoutVars>
      </dgm:prSet>
      <dgm:spPr/>
    </dgm:pt>
    <dgm:pt modelId="{91CF2F26-F40A-ED43-BE16-981C110FAC10}" type="pres">
      <dgm:prSet presAssocID="{4667A41F-E3E3-EB4C-88E9-6D0220922E46}" presName="childText" presStyleLbl="revTx" presStyleIdx="2" presStyleCnt="4">
        <dgm:presLayoutVars>
          <dgm:bulletEnabled val="1"/>
        </dgm:presLayoutVars>
      </dgm:prSet>
      <dgm:spPr/>
    </dgm:pt>
    <dgm:pt modelId="{3BA4A8EF-A8CF-844F-AACB-D0529626F4AD}" type="pres">
      <dgm:prSet presAssocID="{D6612AFD-A934-AF45-BAE6-49D794E76022}" presName="parentText" presStyleLbl="node1" presStyleIdx="3" presStyleCnt="4">
        <dgm:presLayoutVars>
          <dgm:chMax val="0"/>
          <dgm:bulletEnabled val="1"/>
        </dgm:presLayoutVars>
      </dgm:prSet>
      <dgm:spPr/>
    </dgm:pt>
    <dgm:pt modelId="{37D411FA-F42E-634C-931B-188C4235F959}" type="pres">
      <dgm:prSet presAssocID="{D6612AFD-A934-AF45-BAE6-49D794E76022}" presName="childText" presStyleLbl="revTx" presStyleIdx="3" presStyleCnt="4">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4A809D18-1723-5342-B8B2-6941A41B33B9}" type="presOf" srcId="{D6612AFD-A934-AF45-BAE6-49D794E76022}" destId="{3BA4A8EF-A8CF-844F-AACB-D0529626F4AD}"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20DD37D8-9F84-6341-8B01-02CF2B110090}" srcId="{D6612AFD-A934-AF45-BAE6-49D794E76022}" destId="{57696EC6-72B7-7A48-B610-1F65D2D817F3}" srcOrd="0" destOrd="0" parTransId="{17F28037-7436-0948-9A3E-E082923ABFDB}" sibTransId="{FB4B6A38-75ED-3D4C-B61E-98288C7EFCB3}"/>
    <dgm:cxn modelId="{E7FAF1E8-59A5-634A-8994-25A97D01E95A}" srcId="{4E4207D5-AFB7-E940-AB5B-0C37FFB74C70}" destId="{D6612AFD-A934-AF45-BAE6-49D794E76022}" srcOrd="3" destOrd="0" parTransId="{4A2655E9-877B-354D-B230-5CE4E2BCBF27}" sibTransId="{9D6D91DE-E426-8A4A-9009-C690729EBC90}"/>
    <dgm:cxn modelId="{928E7EF7-192D-3449-8246-0EA6B73160FC}" type="presOf" srcId="{57696EC6-72B7-7A48-B610-1F65D2D817F3}" destId="{37D411FA-F42E-634C-931B-188C4235F959}"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 modelId="{5B82169D-AC7B-2345-89DA-96534AE86DA9}" type="presParOf" srcId="{A7510D43-D96A-554A-B15E-003538E21A3E}" destId="{3BA4A8EF-A8CF-844F-AACB-D0529626F4AD}" srcOrd="6" destOrd="0" presId="urn:microsoft.com/office/officeart/2005/8/layout/vList2"/>
    <dgm:cxn modelId="{DC41DB96-5CAB-5944-854E-A2FF4FE315FA}" type="presParOf" srcId="{A7510D43-D96A-554A-B15E-003538E21A3E}" destId="{37D411FA-F42E-634C-931B-188C4235F95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1029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SGX</a:t>
          </a:r>
        </a:p>
      </dsp:txBody>
      <dsp:txXfrm>
        <a:off x="28100" y="131011"/>
        <a:ext cx="7266007" cy="519439"/>
      </dsp:txXfrm>
    </dsp:sp>
    <dsp:sp modelId="{BCF07276-5C5F-FD46-B2AA-2433C849DFE0}">
      <dsp:nvSpPr>
        <dsp:cNvPr id="0" name=""/>
        <dsp:cNvSpPr/>
      </dsp:nvSpPr>
      <dsp:spPr>
        <a:xfrm>
          <a:off x="0" y="67855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SGX v2</a:t>
          </a:r>
        </a:p>
        <a:p>
          <a:pPr marL="171450" lvl="1" indent="-171450" algn="l" defTabSz="844550">
            <a:lnSpc>
              <a:spcPct val="90000"/>
            </a:lnSpc>
            <a:spcBef>
              <a:spcPct val="0"/>
            </a:spcBef>
            <a:spcAft>
              <a:spcPct val="20000"/>
            </a:spcAft>
            <a:buChar char="•"/>
          </a:pPr>
          <a:r>
            <a:rPr lang="en-GB" sz="1900" kern="1200" dirty="0">
              <a:solidFill>
                <a:schemeClr val="bg1"/>
              </a:solidFill>
            </a:rPr>
            <a:t>On-demand Remote Attestation</a:t>
          </a:r>
        </a:p>
      </dsp:txBody>
      <dsp:txXfrm>
        <a:off x="0" y="678551"/>
        <a:ext cx="7322207" cy="658260"/>
      </dsp:txXfrm>
    </dsp:sp>
    <dsp:sp modelId="{36DB0E99-A923-B948-AAB0-046A490EEB15}">
      <dsp:nvSpPr>
        <dsp:cNvPr id="0" name=""/>
        <dsp:cNvSpPr/>
      </dsp:nvSpPr>
      <dsp:spPr>
        <a:xfrm>
          <a:off x="0" y="13368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Redis</a:t>
          </a:r>
        </a:p>
      </dsp:txBody>
      <dsp:txXfrm>
        <a:off x="28100" y="1364911"/>
        <a:ext cx="7266007" cy="519439"/>
      </dsp:txXfrm>
    </dsp:sp>
    <dsp:sp modelId="{7A978EDF-93D0-1D48-B461-FF38FD34C7D3}">
      <dsp:nvSpPr>
        <dsp:cNvPr id="0" name=""/>
        <dsp:cNvSpPr/>
      </dsp:nvSpPr>
      <dsp:spPr>
        <a:xfrm>
          <a:off x="0" y="191245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Secure Disk Persistence</a:t>
          </a:r>
        </a:p>
      </dsp:txBody>
      <dsp:txXfrm>
        <a:off x="0" y="1912451"/>
        <a:ext cx="7322207" cy="397440"/>
      </dsp:txXfrm>
    </dsp:sp>
    <dsp:sp modelId="{105A6778-3B7B-9F4D-B44A-B58C20A74093}">
      <dsp:nvSpPr>
        <dsp:cNvPr id="0" name=""/>
        <dsp:cNvSpPr/>
      </dsp:nvSpPr>
      <dsp:spPr>
        <a:xfrm>
          <a:off x="0" y="23098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Proxy</a:t>
          </a:r>
        </a:p>
      </dsp:txBody>
      <dsp:txXfrm>
        <a:off x="28100" y="2337991"/>
        <a:ext cx="7266007" cy="519439"/>
      </dsp:txXfrm>
    </dsp:sp>
    <dsp:sp modelId="{91CF2F26-F40A-ED43-BE16-981C110FAC10}">
      <dsp:nvSpPr>
        <dsp:cNvPr id="0" name=""/>
        <dsp:cNvSpPr/>
      </dsp:nvSpPr>
      <dsp:spPr>
        <a:xfrm>
          <a:off x="0" y="288553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Replication</a:t>
          </a:r>
        </a:p>
        <a:p>
          <a:pPr marL="171450" lvl="1" indent="-171450" algn="l" defTabSz="844550">
            <a:lnSpc>
              <a:spcPct val="90000"/>
            </a:lnSpc>
            <a:spcBef>
              <a:spcPct val="0"/>
            </a:spcBef>
            <a:spcAft>
              <a:spcPct val="20000"/>
            </a:spcAft>
            <a:buChar char="•"/>
          </a:pPr>
          <a:r>
            <a:rPr lang="en-GB" sz="1900" kern="1200" dirty="0">
              <a:solidFill>
                <a:schemeClr val="bg1"/>
              </a:solidFill>
            </a:rPr>
            <a:t>Multi-User/Tenant Support</a:t>
          </a:r>
        </a:p>
      </dsp:txBody>
      <dsp:txXfrm>
        <a:off x="0" y="2885531"/>
        <a:ext cx="7322207" cy="658260"/>
      </dsp:txXfrm>
    </dsp:sp>
    <dsp:sp modelId="{3BA4A8EF-A8CF-844F-AACB-D0529626F4AD}">
      <dsp:nvSpPr>
        <dsp:cNvPr id="0" name=""/>
        <dsp:cNvSpPr/>
      </dsp:nvSpPr>
      <dsp:spPr>
        <a:xfrm>
          <a:off x="0" y="35437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Virtualization</a:t>
          </a:r>
        </a:p>
      </dsp:txBody>
      <dsp:txXfrm>
        <a:off x="28100" y="3571891"/>
        <a:ext cx="7266007" cy="519439"/>
      </dsp:txXfrm>
    </dsp:sp>
    <dsp:sp modelId="{37D411FA-F42E-634C-931B-188C4235F959}">
      <dsp:nvSpPr>
        <dsp:cNvPr id="0" name=""/>
        <dsp:cNvSpPr/>
      </dsp:nvSpPr>
      <dsp:spPr>
        <a:xfrm>
          <a:off x="0" y="411943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Test other frameworks</a:t>
          </a:r>
        </a:p>
      </dsp:txBody>
      <dsp:txXfrm>
        <a:off x="0" y="4119431"/>
        <a:ext cx="7322207"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08/02/2021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solidFill>
                  <a:schemeClr val="bg1"/>
                </a:solidFill>
              </a:rPr>
              <a:t>TODO: Change colors</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3854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solidFill>
                  <a:schemeClr val="bg1"/>
                </a:solidFill>
              </a:rPr>
              <a:t>TODO: Change colors</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T" dirty="0"/>
              <a:t>Implicit attestation flow performed by the SCONE framework at application startup.</a:t>
            </a:r>
          </a:p>
          <a:p>
            <a:pPr marL="171450" indent="-171450">
              <a:buFont typeface="Arial" panose="020B0604020202020204" pitchFamily="34" charset="0"/>
              <a:buChar char="•"/>
            </a:pPr>
            <a:r>
              <a:rPr lang="en-PT" dirty="0"/>
              <a:t>Secrets returned are stored inside the enclave in protected memory and destroyed when enclave terminates</a:t>
            </a:r>
          </a:p>
          <a:p>
            <a:pPr marL="171450" indent="-171450">
              <a:buFont typeface="Arial" panose="020B0604020202020204" pitchFamily="34" charset="0"/>
              <a:buChar char="•"/>
            </a:pPr>
            <a:r>
              <a:rPr lang="en-GB" dirty="0"/>
              <a:t>I</a:t>
            </a:r>
            <a:r>
              <a:rPr lang="en-PT" dirty="0"/>
              <a:t>f attestation fails, application will not start</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26</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Implements standard SSO directives and uses JWT’s to establish user identity, roles and permissions.</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Cada vez mais os dados das aplicações precisam de ser confidenciais e estão cada vez mais a ser NoSQL</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37</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PT" dirty="0"/>
              <a:t>SGXv2 – dynamic memory allocation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On-demand SGX enabled attestation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On disk secure Persistence</a:t>
            </a:r>
          </a:p>
          <a:p>
            <a:pPr marL="285750" indent="-285750">
              <a:buFont typeface="Arial" panose="020B0604020202020204" pitchFamily="34" charset="0"/>
              <a:buChar char="•"/>
            </a:pPr>
            <a:r>
              <a:rPr lang="en-PT" dirty="0"/>
              <a:t>Proxy Replication</a:t>
            </a:r>
          </a:p>
          <a:p>
            <a:pPr marL="285750" indent="-285750">
              <a:buFont typeface="Arial" panose="020B0604020202020204" pitchFamily="34" charset="0"/>
              <a:buChar char="•"/>
            </a:pPr>
            <a:r>
              <a:rPr lang="en-PT" dirty="0"/>
              <a:t>Proxy Multi-Tenant support</a:t>
            </a:r>
          </a:p>
          <a:p>
            <a:pPr marL="285750" indent="-285750">
              <a:buFont typeface="Arial" panose="020B0604020202020204" pitchFamily="34" charset="0"/>
              <a:buChar char="•"/>
            </a:pPr>
            <a:r>
              <a:rPr lang="en-PT" dirty="0"/>
              <a:t>Testing other SGX virtualization platforms other than SCONE</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38</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48</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51</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52</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entanto, o aumento da facilidade e acessibilidade, podem abrir vetores de ataques adicionais.</a:t>
            </a:r>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178276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racas condições de isolamento quando adversario atua nas layers mais fundas da pilha</a:t>
            </a:r>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169429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Design and implementation of the cloud-enabled privacy-enhanced solution </a:t>
            </a:r>
            <a:endParaRPr lang="en-GB" dirty="0"/>
          </a:p>
          <a:p>
            <a:pPr marL="171450" lvl="0" indent="-171450">
              <a:buFont typeface="Arial" panose="020B0604020202020204" pitchFamily="34" charset="0"/>
              <a:buChar char="•"/>
            </a:pPr>
            <a:r>
              <a:rPr lang="en-GB" dirty="0">
                <a:solidFill>
                  <a:schemeClr val="bg1"/>
                </a:solidFill>
              </a:rPr>
              <a:t>Trust-ability, security and privacy </a:t>
            </a:r>
          </a:p>
          <a:p>
            <a:pPr marL="171450" lvl="0" indent="-171450">
              <a:buFont typeface="Arial" panose="020B0604020202020204" pitchFamily="34" charset="0"/>
              <a:buChar char="•"/>
            </a:pPr>
            <a:r>
              <a:rPr lang="en-GB" dirty="0">
                <a:solidFill>
                  <a:schemeClr val="bg1"/>
                </a:solidFill>
              </a:rPr>
              <a:t>Software attestation </a:t>
            </a:r>
          </a:p>
          <a:p>
            <a:pPr marL="171450" lvl="0" indent="-171450">
              <a:buFont typeface="Arial" panose="020B0604020202020204" pitchFamily="34" charset="0"/>
              <a:buChar char="•"/>
            </a:pPr>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a:p>
            <a:pPr marL="171450" lvl="0" indent="-171450">
              <a:buFont typeface="Arial" panose="020B0604020202020204" pitchFamily="34" charset="0"/>
              <a:buChar char="•"/>
            </a:pPr>
            <a:r>
              <a:rPr lang="en-GB" dirty="0">
                <a:solidFill>
                  <a:schemeClr val="bg1"/>
                </a:solidFill>
              </a:rPr>
              <a:t>Preserving native/built-in operations</a:t>
            </a:r>
          </a:p>
          <a:p>
            <a:pPr marL="171450" lvl="0" indent="-171450">
              <a:buFont typeface="Arial" panose="020B0604020202020204" pitchFamily="34" charset="0"/>
              <a:buChar cha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TCB Reduction and Isolation</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rPr>
              <a:t>Hardware backed TCB and isolated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Analysis Report</a:t>
            </a:r>
            <a:endParaRPr lang="en-GB" dirty="0"/>
          </a:p>
          <a:p>
            <a:pPr marL="171450" lvl="0" indent="-171450">
              <a:buFont typeface="Arial" panose="020B0604020202020204" pitchFamily="34" charset="0"/>
              <a:buChar char="•"/>
            </a:pPr>
            <a:r>
              <a:rPr lang="en-PT" dirty="0">
                <a:solidFill>
                  <a:schemeClr val="bg1"/>
                </a:solidFill>
              </a:rPr>
              <a:t>Standard Solution vs. Privacy Enhanced Solution</a:t>
            </a:r>
            <a:endParaRPr lang="en-GB" dirty="0">
              <a:solidFill>
                <a:schemeClr val="bg1"/>
              </a:solidFill>
            </a:endParaRPr>
          </a:p>
          <a:p>
            <a:pPr marL="171450" lvl="0" indent="-171450">
              <a:buFont typeface="Arial" panose="020B0604020202020204" pitchFamily="34" charset="0"/>
              <a:buChar char="•"/>
            </a:pPr>
            <a:r>
              <a:rPr lang="en-GB" dirty="0">
                <a:solidFill>
                  <a:schemeClr val="bg1"/>
                </a:solidFill>
              </a:rPr>
              <a:t>Throughput, latency</a:t>
            </a:r>
          </a:p>
          <a:p>
            <a:pPr marL="171450" lvl="0" indent="-171450">
              <a:buFont typeface="Arial" panose="020B0604020202020204" pitchFamily="34" charset="0"/>
              <a:buChar char="•"/>
            </a:pPr>
            <a:r>
              <a:rPr lang="en-GB" dirty="0">
                <a:solidFill>
                  <a:schemeClr val="bg1"/>
                </a:solidFill>
              </a:rPr>
              <a:t>Memory and CPU (resources)</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39191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17FE46F-1B72-A845-860E-BEA1EADD3EED}"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12C9131-5CBE-734E-AA89-DE94BE6C5D30}"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7E18403F-CCFB-F449-8246-C438BB4FA0C6}"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C5E01FFC-7E4A-B541-A004-740E8743F1B1}" type="datetime1">
              <a:rPr lang="en-US" smtClean="0"/>
              <a:t>2/8/21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C9C9A03-F184-224C-8437-405D26233F6E}"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1DC3BFF2-3D6B-2243-BFEB-D5BCC2163CFC}"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98AF9AB6-67B2-E741-A0FA-DCCDB20A3C16}"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72AF2648-9B3B-9649-9638-CC853CC968F5}"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7CF761BE-110E-0143-8873-40520D8A2921}"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FF851826-B459-B742-B3F6-7206B20354EE}" type="datetime1">
              <a:rPr lang="en-US" smtClean="0"/>
              <a:t>2/8/21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25E10D31-CE01-0443-8D78-007724801708}" type="datetime1">
              <a:rPr lang="en-US" smtClean="0"/>
              <a:t>2/8/21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9E5E-2C35-6D44-82B6-DA57AF79111B}" type="datetime1">
              <a:rPr lang="en-US" smtClean="0"/>
              <a:t>2/8/21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115AF77F-F557-5249-A078-F88C500D74FE}"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D3FCFAA4-0BBC-874C-A3A8-3A4E944432BE}" type="datetime1">
              <a:rPr lang="en-US" smtClean="0"/>
              <a:t>2/8/21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1175412-4EA0-174D-874D-18003F098406}" type="datetime1">
              <a:rPr lang="en-US" smtClean="0"/>
              <a:t>2/8/21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2.sv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56.svg"/><Relationship Id="rId5" Type="http://schemas.openxmlformats.org/officeDocument/2006/relationships/image" Target="../media/image72.svg"/><Relationship Id="rId10" Type="http://schemas.openxmlformats.org/officeDocument/2006/relationships/image" Target="../media/image55.png"/><Relationship Id="rId4" Type="http://schemas.openxmlformats.org/officeDocument/2006/relationships/image" Target="../media/image71.png"/><Relationship Id="rId9" Type="http://schemas.openxmlformats.org/officeDocument/2006/relationships/image" Target="../media/image76.sv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svg"/><Relationship Id="rId7" Type="http://schemas.openxmlformats.org/officeDocument/2006/relationships/image" Target="../media/image76.sv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sv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sv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55.png"/><Relationship Id="rId7" Type="http://schemas.openxmlformats.org/officeDocument/2006/relationships/image" Target="../media/image85.png"/><Relationship Id="rId12" Type="http://schemas.openxmlformats.org/officeDocument/2006/relationships/image" Target="../media/image8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8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56.svg"/><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4.png"/><Relationship Id="rId7" Type="http://schemas.openxmlformats.org/officeDocument/2006/relationships/image" Target="../media/image9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9.tiff"/></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4.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9.tif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anciaes/secure-redis-proxy" TargetMode="External"/><Relationship Id="rId2" Type="http://schemas.openxmlformats.org/officeDocument/2006/relationships/hyperlink" Target="https://github.com/aanciaes/secure-redis-container" TargetMode="External"/><Relationship Id="rId1" Type="http://schemas.openxmlformats.org/officeDocument/2006/relationships/slideLayout" Target="../slideLayouts/slideLayout2.xml"/><Relationship Id="rId4" Type="http://schemas.openxmlformats.org/officeDocument/2006/relationships/hyperlink" Target="https://github.com/aanciaes/secure-redis-clie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0.pn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81.png"/><Relationship Id="rId3" Type="http://schemas.openxmlformats.org/officeDocument/2006/relationships/image" Target="../media/image41.png"/><Relationship Id="rId7" Type="http://schemas.openxmlformats.org/officeDocument/2006/relationships/image" Target="../media/image103.png"/><Relationship Id="rId12" Type="http://schemas.openxmlformats.org/officeDocument/2006/relationships/image" Target="../media/image44.svg"/><Relationship Id="rId2" Type="http://schemas.openxmlformats.org/officeDocument/2006/relationships/notesSlide" Target="../notesSlides/notesSlide27.xml"/><Relationship Id="rId16" Type="http://schemas.openxmlformats.org/officeDocument/2006/relationships/image" Target="../media/image108.svg"/><Relationship Id="rId1" Type="http://schemas.openxmlformats.org/officeDocument/2006/relationships/slideLayout" Target="../slideLayouts/slideLayout2.xml"/><Relationship Id="rId6" Type="http://schemas.openxmlformats.org/officeDocument/2006/relationships/image" Target="../media/image102.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107.png"/><Relationship Id="rId10" Type="http://schemas.openxmlformats.org/officeDocument/2006/relationships/image" Target="../media/image106.svg"/><Relationship Id="rId4" Type="http://schemas.openxmlformats.org/officeDocument/2006/relationships/image" Target="../media/image42.svg"/><Relationship Id="rId9" Type="http://schemas.openxmlformats.org/officeDocument/2006/relationships/image" Target="../media/image105.png"/><Relationship Id="rId14" Type="http://schemas.openxmlformats.org/officeDocument/2006/relationships/image" Target="../media/image82.sv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4.svg"/><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3.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
        <p:nvSpPr>
          <p:cNvPr id="5" name="Slide Number Placeholder 4">
            <a:extLst>
              <a:ext uri="{FF2B5EF4-FFF2-40B4-BE49-F238E27FC236}">
                <a16:creationId xmlns:a16="http://schemas.microsoft.com/office/drawing/2014/main" id="{2E25E56D-E0B5-724A-B0E6-36E41584473E}"/>
              </a:ext>
            </a:extLst>
          </p:cNvPr>
          <p:cNvSpPr>
            <a:spLocks noGrp="1"/>
          </p:cNvSpPr>
          <p:nvPr>
            <p:ph type="sldNum" sz="quarter" idx="12"/>
          </p:nvPr>
        </p:nvSpPr>
        <p:spPr/>
        <p:txBody>
          <a:bodyPr/>
          <a:lstStyle/>
          <a:p>
            <a:fld id="{A9135C31-6AD0-CA46-9D97-A5A6BD1305E0}" type="slidenum">
              <a:rPr lang="pt-PT" smtClean="0"/>
              <a:t>1</a:t>
            </a:fld>
            <a:endParaRPr lang="pt-PT"/>
          </a:p>
        </p:txBody>
      </p:sp>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673" y="2524734"/>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10800000">
            <a:off x="4306528" y="2775787"/>
            <a:ext cx="1112705"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0" name="TextBox 49">
            <a:extLst>
              <a:ext uri="{FF2B5EF4-FFF2-40B4-BE49-F238E27FC236}">
                <a16:creationId xmlns:a16="http://schemas.microsoft.com/office/drawing/2014/main" id="{4AAA8C4A-2E1C-F845-9349-3CB5594436F3}"/>
              </a:ext>
            </a:extLst>
          </p:cNvPr>
          <p:cNvSpPr txBox="1"/>
          <p:nvPr/>
        </p:nvSpPr>
        <p:spPr>
          <a:xfrm>
            <a:off x="384972" y="4611003"/>
            <a:ext cx="3995004" cy="1147622"/>
          </a:xfrm>
          <a:prstGeom prst="rect">
            <a:avLst/>
          </a:prstGeom>
          <a:noFill/>
        </p:spPr>
        <p:txBody>
          <a:bodyPr wrap="none" rtlCol="0">
            <a:spAutoFit/>
          </a:bodyPr>
          <a:lstStyle/>
          <a:p>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confidentiality of data</a:t>
            </a:r>
          </a:p>
        </p:txBody>
      </p:sp>
      <p:sp>
        <p:nvSpPr>
          <p:cNvPr id="27" name="Left Arrow 26">
            <a:extLst>
              <a:ext uri="{FF2B5EF4-FFF2-40B4-BE49-F238E27FC236}">
                <a16:creationId xmlns:a16="http://schemas.microsoft.com/office/drawing/2014/main" id="{5932A8FE-308C-DD4C-9F3C-8F5BE8C4D614}"/>
              </a:ext>
            </a:extLst>
          </p:cNvPr>
          <p:cNvSpPr/>
          <p:nvPr/>
        </p:nvSpPr>
        <p:spPr>
          <a:xfrm rot="12736077">
            <a:off x="4265450" y="3092400"/>
            <a:ext cx="1112705"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9" name="TextBox 38">
            <a:extLst>
              <a:ext uri="{FF2B5EF4-FFF2-40B4-BE49-F238E27FC236}">
                <a16:creationId xmlns:a16="http://schemas.microsoft.com/office/drawing/2014/main" id="{FA1E8DA4-B9DD-6A48-8659-E0E4B3B4D7DF}"/>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7" name="Slide Number Placeholder 6">
            <a:extLst>
              <a:ext uri="{FF2B5EF4-FFF2-40B4-BE49-F238E27FC236}">
                <a16:creationId xmlns:a16="http://schemas.microsoft.com/office/drawing/2014/main" id="{B185E8C9-681D-6D49-9275-6EA0B68DB91F}"/>
              </a:ext>
            </a:extLst>
          </p:cNvPr>
          <p:cNvSpPr>
            <a:spLocks noGrp="1"/>
          </p:cNvSpPr>
          <p:nvPr>
            <p:ph type="sldNum" sz="quarter" idx="12"/>
          </p:nvPr>
        </p:nvSpPr>
        <p:spPr/>
        <p:txBody>
          <a:bodyPr/>
          <a:lstStyle/>
          <a:p>
            <a:fld id="{A9135C31-6AD0-CA46-9D97-A5A6BD1305E0}" type="slidenum">
              <a:rPr lang="pt-PT" smtClean="0"/>
              <a:t>10</a:t>
            </a:fld>
            <a:endParaRPr lang="pt-PT"/>
          </a:p>
        </p:txBody>
      </p:sp>
    </p:spTree>
    <p:extLst>
      <p:ext uri="{BB962C8B-B14F-4D97-AF65-F5344CB8AC3E}">
        <p14:creationId xmlns:p14="http://schemas.microsoft.com/office/powerpoint/2010/main" val="194082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8" name="TextBox 47">
            <a:extLst>
              <a:ext uri="{FF2B5EF4-FFF2-40B4-BE49-F238E27FC236}">
                <a16:creationId xmlns:a16="http://schemas.microsoft.com/office/drawing/2014/main" id="{1EA56FD2-6D69-4E4A-B74E-ED6D3D4C1B74}"/>
              </a:ext>
            </a:extLst>
          </p:cNvPr>
          <p:cNvSpPr txBox="1"/>
          <p:nvPr/>
        </p:nvSpPr>
        <p:spPr>
          <a:xfrm>
            <a:off x="385200" y="4611600"/>
            <a:ext cx="3049233" cy="1563120"/>
          </a:xfrm>
          <a:prstGeom prst="rect">
            <a:avLst/>
          </a:prstGeom>
          <a:noFill/>
        </p:spPr>
        <p:txBody>
          <a:bodyPr wrap="none" rtlCol="0">
            <a:spAutoFit/>
          </a:bodyPr>
          <a:lstStyle/>
          <a:p>
            <a:r>
              <a:rPr lang="en-PT" b="1" dirty="0">
                <a:solidFill>
                  <a:schemeClr val="bg1"/>
                </a:solidFill>
              </a:rPr>
              <a:t>Internal Threats:</a:t>
            </a:r>
          </a:p>
          <a:p>
            <a:pPr marL="285750" indent="-285750">
              <a:lnSpc>
                <a:spcPct val="150000"/>
              </a:lnSpc>
              <a:buFont typeface="Arial" panose="020B0604020202020204" pitchFamily="34" charset="0"/>
              <a:buChar char="•"/>
            </a:pPr>
            <a:r>
              <a:rPr lang="en-PT" dirty="0">
                <a:solidFill>
                  <a:schemeClr val="bg1"/>
                </a:solidFill>
              </a:rPr>
              <a:t>Malicious Administrator</a:t>
            </a:r>
          </a:p>
          <a:p>
            <a:pPr marL="285750" indent="-285750">
              <a:lnSpc>
                <a:spcPct val="150000"/>
              </a:lnSpc>
              <a:buFont typeface="Arial" panose="020B0604020202020204" pitchFamily="34" charset="0"/>
              <a:buChar char="•"/>
            </a:pPr>
            <a:r>
              <a:rPr lang="en-PT" dirty="0">
                <a:solidFill>
                  <a:schemeClr val="bg1"/>
                </a:solidFill>
              </a:rPr>
              <a:t>Exploited Insiders</a:t>
            </a:r>
          </a:p>
          <a:p>
            <a:pPr marL="285750" indent="-285750">
              <a:lnSpc>
                <a:spcPct val="150000"/>
              </a:lnSpc>
              <a:buFont typeface="Arial" panose="020B0604020202020204" pitchFamily="34" charset="0"/>
              <a:buChar char="•"/>
            </a:pPr>
            <a:r>
              <a:rPr lang="en-PT" dirty="0">
                <a:solidFill>
                  <a:schemeClr val="bg1"/>
                </a:solidFill>
              </a:rPr>
              <a:t>Memory Monitorization</a:t>
            </a:r>
          </a:p>
        </p:txBody>
      </p:sp>
      <p:cxnSp>
        <p:nvCxnSpPr>
          <p:cNvPr id="39" name="Straight Connector 38">
            <a:extLst>
              <a:ext uri="{FF2B5EF4-FFF2-40B4-BE49-F238E27FC236}">
                <a16:creationId xmlns:a16="http://schemas.microsoft.com/office/drawing/2014/main" id="{40F25691-A9BD-8C49-A3AD-4F947F7E4ACA}"/>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Graphic 50" descr="Devil face with solid fill with solid fill">
            <a:extLst>
              <a:ext uri="{FF2B5EF4-FFF2-40B4-BE49-F238E27FC236}">
                <a16:creationId xmlns:a16="http://schemas.microsoft.com/office/drawing/2014/main" id="{3726AED3-B0A1-AE4C-AF73-C67466A78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4673" y="2524734"/>
            <a:ext cx="914400" cy="914400"/>
          </a:xfrm>
          <a:prstGeom prst="rect">
            <a:avLst/>
          </a:prstGeom>
        </p:spPr>
      </p:pic>
      <p:sp>
        <p:nvSpPr>
          <p:cNvPr id="52" name="Left Arrow 51">
            <a:extLst>
              <a:ext uri="{FF2B5EF4-FFF2-40B4-BE49-F238E27FC236}">
                <a16:creationId xmlns:a16="http://schemas.microsoft.com/office/drawing/2014/main" id="{7E4AAFD4-0F71-7D4A-A8BF-768B3806BFB6}"/>
              </a:ext>
            </a:extLst>
          </p:cNvPr>
          <p:cNvSpPr/>
          <p:nvPr/>
        </p:nvSpPr>
        <p:spPr>
          <a:xfrm rot="10800000">
            <a:off x="4306528" y="2775787"/>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3" name="TextBox 52">
            <a:extLst>
              <a:ext uri="{FF2B5EF4-FFF2-40B4-BE49-F238E27FC236}">
                <a16:creationId xmlns:a16="http://schemas.microsoft.com/office/drawing/2014/main" id="{E91541BA-102D-FD4A-A89D-299FC24EEED7}"/>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27" name="Left Arrow 26">
            <a:extLst>
              <a:ext uri="{FF2B5EF4-FFF2-40B4-BE49-F238E27FC236}">
                <a16:creationId xmlns:a16="http://schemas.microsoft.com/office/drawing/2014/main" id="{B15D967F-2BA8-054E-B298-9FB142411385}"/>
              </a:ext>
            </a:extLst>
          </p:cNvPr>
          <p:cNvSpPr/>
          <p:nvPr/>
        </p:nvSpPr>
        <p:spPr>
          <a:xfrm rot="12736077">
            <a:off x="4265450" y="3092400"/>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28" name="TextBox 27">
            <a:extLst>
              <a:ext uri="{FF2B5EF4-FFF2-40B4-BE49-F238E27FC236}">
                <a16:creationId xmlns:a16="http://schemas.microsoft.com/office/drawing/2014/main" id="{59E6405F-10EB-0247-8FDA-D9EDD5EFA699}"/>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6" name="Slide Number Placeholder 5">
            <a:extLst>
              <a:ext uri="{FF2B5EF4-FFF2-40B4-BE49-F238E27FC236}">
                <a16:creationId xmlns:a16="http://schemas.microsoft.com/office/drawing/2014/main" id="{E74D2182-103E-2148-8A2F-B2B5FD87C7B5}"/>
              </a:ext>
            </a:extLst>
          </p:cNvPr>
          <p:cNvSpPr>
            <a:spLocks noGrp="1"/>
          </p:cNvSpPr>
          <p:nvPr>
            <p:ph type="sldNum" sz="quarter" idx="12"/>
          </p:nvPr>
        </p:nvSpPr>
        <p:spPr/>
        <p:txBody>
          <a:bodyPr/>
          <a:lstStyle/>
          <a:p>
            <a:fld id="{A9135C31-6AD0-CA46-9D97-A5A6BD1305E0}" type="slidenum">
              <a:rPr lang="pt-PT" smtClean="0"/>
              <a:t>11</a:t>
            </a:fld>
            <a:endParaRPr lang="pt-PT"/>
          </a:p>
        </p:txBody>
      </p:sp>
    </p:spTree>
    <p:extLst>
      <p:ext uri="{BB962C8B-B14F-4D97-AF65-F5344CB8AC3E}">
        <p14:creationId xmlns:p14="http://schemas.microsoft.com/office/powerpoint/2010/main" val="325335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gradFill>
            <a:gsLst>
              <a:gs pos="43000">
                <a:srgbClr val="FF8787"/>
              </a:gs>
              <a:gs pos="100000">
                <a:schemeClr val="accent1">
                  <a:tint val="44500"/>
                  <a:satMod val="160000"/>
                </a:schemeClr>
              </a:gs>
              <a:gs pos="100000">
                <a:schemeClr val="accent1">
                  <a:tint val="23500"/>
                  <a:satMod val="160000"/>
                </a:schemeClr>
              </a:gs>
            </a:gsLst>
            <a:lin ang="2700000" scaled="1"/>
          </a:gradFill>
          <a:ln w="38100">
            <a:solidFill>
              <a:srgbClr val="1DADE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7" name="Left Arrow 46">
            <a:extLst>
              <a:ext uri="{FF2B5EF4-FFF2-40B4-BE49-F238E27FC236}">
                <a16:creationId xmlns:a16="http://schemas.microsoft.com/office/drawing/2014/main" id="{A58FDE58-7B25-3E40-80FA-A9079CFF0033}"/>
              </a:ext>
            </a:extLst>
          </p:cNvPr>
          <p:cNvSpPr/>
          <p:nvPr/>
        </p:nvSpPr>
        <p:spPr>
          <a:xfrm rot="5400000">
            <a:off x="6186768" y="3371372"/>
            <a:ext cx="656444" cy="377130"/>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1EA56FD2-6D69-4E4A-B74E-ED6D3D4C1B74}"/>
              </a:ext>
            </a:extLst>
          </p:cNvPr>
          <p:cNvSpPr txBox="1"/>
          <p:nvPr/>
        </p:nvSpPr>
        <p:spPr>
          <a:xfrm>
            <a:off x="385200" y="4611600"/>
            <a:ext cx="4055919" cy="1563120"/>
          </a:xfrm>
          <a:prstGeom prst="rect">
            <a:avLst/>
          </a:prstGeom>
          <a:noFill/>
        </p:spPr>
        <p:txBody>
          <a:bodyPr wrap="none" rtlCol="0">
            <a:spAutoFit/>
          </a:bodyPr>
          <a:lstStyle/>
          <a:p>
            <a:r>
              <a:rPr lang="en-PT" b="1" dirty="0">
                <a:solidFill>
                  <a:schemeClr val="bg1"/>
                </a:solidFill>
              </a:rPr>
              <a:t>Isolation from malicious code:</a:t>
            </a:r>
          </a:p>
          <a:p>
            <a:pPr marL="285750" indent="-285750">
              <a:lnSpc>
                <a:spcPct val="150000"/>
              </a:lnSpc>
              <a:buFont typeface="Arial" panose="020B0604020202020204" pitchFamily="34" charset="0"/>
              <a:buChar char="•"/>
            </a:pPr>
            <a:r>
              <a:rPr lang="en-GB" dirty="0">
                <a:solidFill>
                  <a:schemeClr val="bg1"/>
                </a:solidFill>
              </a:rPr>
              <a:t>Application on the same system</a:t>
            </a:r>
          </a:p>
          <a:p>
            <a:pPr marL="285750" indent="-285750">
              <a:lnSpc>
                <a:spcPct val="150000"/>
              </a:lnSpc>
              <a:buFont typeface="Arial" panose="020B0604020202020204" pitchFamily="34" charset="0"/>
              <a:buChar char="•"/>
            </a:pPr>
            <a:r>
              <a:rPr lang="en-GB" dirty="0">
                <a:solidFill>
                  <a:schemeClr val="bg1"/>
                </a:solidFill>
              </a:rPr>
              <a:t>Code in OS or hypervisor</a:t>
            </a:r>
          </a:p>
          <a:p>
            <a:pPr marL="285750" indent="-285750">
              <a:lnSpc>
                <a:spcPct val="150000"/>
              </a:lnSpc>
              <a:buFont typeface="Arial" panose="020B0604020202020204" pitchFamily="34" charset="0"/>
              <a:buChar char="•"/>
            </a:pPr>
            <a:r>
              <a:rPr lang="en-GB" dirty="0">
                <a:solidFill>
                  <a:schemeClr val="bg1"/>
                </a:solidFill>
              </a:rPr>
              <a:t>Buggy software</a:t>
            </a:r>
          </a:p>
        </p:txBody>
      </p:sp>
      <p:cxnSp>
        <p:nvCxnSpPr>
          <p:cNvPr id="44" name="Straight Connector 43">
            <a:extLst>
              <a:ext uri="{FF2B5EF4-FFF2-40B4-BE49-F238E27FC236}">
                <a16:creationId xmlns:a16="http://schemas.microsoft.com/office/drawing/2014/main" id="{15A083FF-EFE6-2147-A80F-4FA7861CB6F3}"/>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6" name="Graphic 45" descr="Devil face with solid fill with solid fill">
            <a:extLst>
              <a:ext uri="{FF2B5EF4-FFF2-40B4-BE49-F238E27FC236}">
                <a16:creationId xmlns:a16="http://schemas.microsoft.com/office/drawing/2014/main" id="{A73C650C-6659-984B-A77A-4315906D5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673" y="2524734"/>
            <a:ext cx="914400" cy="914400"/>
          </a:xfrm>
          <a:prstGeom prst="rect">
            <a:avLst/>
          </a:prstGeom>
        </p:spPr>
      </p:pic>
      <p:sp>
        <p:nvSpPr>
          <p:cNvPr id="49" name="Left Arrow 48">
            <a:extLst>
              <a:ext uri="{FF2B5EF4-FFF2-40B4-BE49-F238E27FC236}">
                <a16:creationId xmlns:a16="http://schemas.microsoft.com/office/drawing/2014/main" id="{4E17B6BB-191D-2747-B588-1C6A9E9C935D}"/>
              </a:ext>
            </a:extLst>
          </p:cNvPr>
          <p:cNvSpPr/>
          <p:nvPr/>
        </p:nvSpPr>
        <p:spPr>
          <a:xfrm rot="10800000">
            <a:off x="4306528" y="2775787"/>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0" name="TextBox 49">
            <a:extLst>
              <a:ext uri="{FF2B5EF4-FFF2-40B4-BE49-F238E27FC236}">
                <a16:creationId xmlns:a16="http://schemas.microsoft.com/office/drawing/2014/main" id="{64B3C047-4299-9344-8CE5-690EB1D1069B}"/>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27" name="Left Arrow 26">
            <a:extLst>
              <a:ext uri="{FF2B5EF4-FFF2-40B4-BE49-F238E27FC236}">
                <a16:creationId xmlns:a16="http://schemas.microsoft.com/office/drawing/2014/main" id="{55AC2350-1E20-9C47-B1E8-45858D1F8523}"/>
              </a:ext>
            </a:extLst>
          </p:cNvPr>
          <p:cNvSpPr/>
          <p:nvPr/>
        </p:nvSpPr>
        <p:spPr>
          <a:xfrm rot="12736077">
            <a:off x="4265450" y="3092400"/>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28" name="TextBox 27">
            <a:extLst>
              <a:ext uri="{FF2B5EF4-FFF2-40B4-BE49-F238E27FC236}">
                <a16:creationId xmlns:a16="http://schemas.microsoft.com/office/drawing/2014/main" id="{3A74F766-5A01-0746-942F-C47B1B48968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6" name="Slide Number Placeholder 5">
            <a:extLst>
              <a:ext uri="{FF2B5EF4-FFF2-40B4-BE49-F238E27FC236}">
                <a16:creationId xmlns:a16="http://schemas.microsoft.com/office/drawing/2014/main" id="{448456A5-5698-F549-BB61-55CEA7BFCA30}"/>
              </a:ext>
            </a:extLst>
          </p:cNvPr>
          <p:cNvSpPr>
            <a:spLocks noGrp="1"/>
          </p:cNvSpPr>
          <p:nvPr>
            <p:ph type="sldNum" sz="quarter" idx="12"/>
          </p:nvPr>
        </p:nvSpPr>
        <p:spPr/>
        <p:txBody>
          <a:bodyPr/>
          <a:lstStyle/>
          <a:p>
            <a:fld id="{A9135C31-6AD0-CA46-9D97-A5A6BD1305E0}" type="slidenum">
              <a:rPr lang="pt-PT" smtClean="0"/>
              <a:t>12</a:t>
            </a:fld>
            <a:endParaRPr lang="pt-PT"/>
          </a:p>
        </p:txBody>
      </p:sp>
    </p:spTree>
    <p:extLst>
      <p:ext uri="{BB962C8B-B14F-4D97-AF65-F5344CB8AC3E}">
        <p14:creationId xmlns:p14="http://schemas.microsoft.com/office/powerpoint/2010/main" val="279150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378" y="2985665"/>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5516" y="2800134"/>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742868" y="2624543"/>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6856" y="3442865"/>
            <a:ext cx="914400" cy="914400"/>
          </a:xfrm>
          <a:prstGeom prst="rect">
            <a:avLst/>
          </a:prstGeom>
        </p:spPr>
      </p:pic>
      <p:sp>
        <p:nvSpPr>
          <p:cNvPr id="19" name="Rounded Rectangle 18">
            <a:extLst>
              <a:ext uri="{FF2B5EF4-FFF2-40B4-BE49-F238E27FC236}">
                <a16:creationId xmlns:a16="http://schemas.microsoft.com/office/drawing/2014/main" id="{B369A989-DF82-5C43-98AB-0FFABDB16B16}"/>
              </a:ext>
            </a:extLst>
          </p:cNvPr>
          <p:cNvSpPr/>
          <p:nvPr/>
        </p:nvSpPr>
        <p:spPr>
          <a:xfrm>
            <a:off x="6333765" y="2481071"/>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18" name="Rounded Rectangle 17">
            <a:extLst>
              <a:ext uri="{FF2B5EF4-FFF2-40B4-BE49-F238E27FC236}">
                <a16:creationId xmlns:a16="http://schemas.microsoft.com/office/drawing/2014/main" id="{E708CF2E-06E6-5B4C-8C3C-66996870A714}"/>
              </a:ext>
            </a:extLst>
          </p:cNvPr>
          <p:cNvSpPr/>
          <p:nvPr/>
        </p:nvSpPr>
        <p:spPr>
          <a:xfrm>
            <a:off x="5474234" y="3055738"/>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0" name="Rounded Rectangle 19">
            <a:extLst>
              <a:ext uri="{FF2B5EF4-FFF2-40B4-BE49-F238E27FC236}">
                <a16:creationId xmlns:a16="http://schemas.microsoft.com/office/drawing/2014/main" id="{7883FF48-4B8B-EE4D-B7CE-FE1A523DC2B1}"/>
              </a:ext>
            </a:extLst>
          </p:cNvPr>
          <p:cNvSpPr/>
          <p:nvPr/>
        </p:nvSpPr>
        <p:spPr>
          <a:xfrm>
            <a:off x="4683904" y="3619244"/>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1" name="Rounded Rectangle 20">
            <a:extLst>
              <a:ext uri="{FF2B5EF4-FFF2-40B4-BE49-F238E27FC236}">
                <a16:creationId xmlns:a16="http://schemas.microsoft.com/office/drawing/2014/main" id="{2BEE73ED-6E1A-C241-867B-51518DB23377}"/>
              </a:ext>
            </a:extLst>
          </p:cNvPr>
          <p:cNvSpPr/>
          <p:nvPr/>
        </p:nvSpPr>
        <p:spPr>
          <a:xfrm>
            <a:off x="6540275" y="3377104"/>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2" name="Rounded Rectangle 21">
            <a:extLst>
              <a:ext uri="{FF2B5EF4-FFF2-40B4-BE49-F238E27FC236}">
                <a16:creationId xmlns:a16="http://schemas.microsoft.com/office/drawing/2014/main" id="{6DD68EC8-51BA-CE40-9360-A1F46DBAACF3}"/>
              </a:ext>
            </a:extLst>
          </p:cNvPr>
          <p:cNvSpPr/>
          <p:nvPr/>
        </p:nvSpPr>
        <p:spPr>
          <a:xfrm>
            <a:off x="4850736" y="2439513"/>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1098" y="2296153"/>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388470" y="4525331"/>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a:t>
            </a:r>
          </a:p>
        </p:txBody>
      </p:sp>
      <p:sp>
        <p:nvSpPr>
          <p:cNvPr id="31" name="TextBox 30">
            <a:extLst>
              <a:ext uri="{FF2B5EF4-FFF2-40B4-BE49-F238E27FC236}">
                <a16:creationId xmlns:a16="http://schemas.microsoft.com/office/drawing/2014/main" id="{F9944B61-26C2-324C-87EB-66FBC82FDEA0}"/>
              </a:ext>
            </a:extLst>
          </p:cNvPr>
          <p:cNvSpPr txBox="1"/>
          <p:nvPr/>
        </p:nvSpPr>
        <p:spPr>
          <a:xfrm>
            <a:off x="4475315" y="4525331"/>
            <a:ext cx="3507692" cy="1200329"/>
          </a:xfrm>
          <a:prstGeom prst="rect">
            <a:avLst/>
          </a:prstGeom>
          <a:noFill/>
        </p:spPr>
        <p:txBody>
          <a:bodyPr wrap="none" rtlCol="0">
            <a:spAutoFit/>
          </a:bodyPr>
          <a:lstStyle/>
          <a:p>
            <a:pPr>
              <a:lnSpc>
                <a:spcPct val="150000"/>
              </a:lnSpc>
            </a:pPr>
            <a:r>
              <a:rPr lang="en-GB" b="1" dirty="0">
                <a:solidFill>
                  <a:schemeClr val="bg1"/>
                </a:solidFill>
              </a:rPr>
              <a:t>TCB Reduction</a:t>
            </a:r>
          </a:p>
          <a:p>
            <a:pPr marL="285750" indent="-285750">
              <a:lnSpc>
                <a:spcPct val="150000"/>
              </a:lnSpc>
              <a:buFont typeface="Arial" panose="020B0604020202020204" pitchFamily="34" charset="0"/>
              <a:buChar char="•"/>
            </a:pPr>
            <a:r>
              <a:rPr lang="en-GB" dirty="0">
                <a:solidFill>
                  <a:schemeClr val="bg1"/>
                </a:solidFill>
              </a:rPr>
              <a:t>Hardware backed isolation</a:t>
            </a:r>
          </a:p>
          <a:p>
            <a:endParaRPr lang="en-PT" dirty="0"/>
          </a:p>
        </p:txBody>
      </p:sp>
      <p:sp>
        <p:nvSpPr>
          <p:cNvPr id="33" name="TextBox 32">
            <a:extLst>
              <a:ext uri="{FF2B5EF4-FFF2-40B4-BE49-F238E27FC236}">
                <a16:creationId xmlns:a16="http://schemas.microsoft.com/office/drawing/2014/main" id="{4E713777-9B2F-5840-BB7F-2222732BD1B2}"/>
              </a:ext>
            </a:extLst>
          </p:cNvPr>
          <p:cNvSpPr txBox="1"/>
          <p:nvPr/>
        </p:nvSpPr>
        <p:spPr>
          <a:xfrm>
            <a:off x="9413203" y="4525331"/>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516" y="2301376"/>
            <a:ext cx="914400" cy="914400"/>
          </a:xfrm>
          <a:prstGeom prst="rect">
            <a:avLst/>
          </a:prstGeom>
        </p:spPr>
      </p:pic>
      <p:sp>
        <p:nvSpPr>
          <p:cNvPr id="6" name="Slide Number Placeholder 5">
            <a:extLst>
              <a:ext uri="{FF2B5EF4-FFF2-40B4-BE49-F238E27FC236}">
                <a16:creationId xmlns:a16="http://schemas.microsoft.com/office/drawing/2014/main" id="{E7014B5F-6435-7142-BE4B-6A48B8761CBE}"/>
              </a:ext>
            </a:extLst>
          </p:cNvPr>
          <p:cNvSpPr>
            <a:spLocks noGrp="1"/>
          </p:cNvSpPr>
          <p:nvPr>
            <p:ph type="sldNum" sz="quarter" idx="12"/>
          </p:nvPr>
        </p:nvSpPr>
        <p:spPr/>
        <p:txBody>
          <a:bodyPr/>
          <a:lstStyle/>
          <a:p>
            <a:fld id="{A9135C31-6AD0-CA46-9D97-A5A6BD1305E0}" type="slidenum">
              <a:rPr lang="pt-PT" smtClean="0"/>
              <a:t>13</a:t>
            </a:fld>
            <a:endParaRPr lang="pt-PT"/>
          </a:p>
        </p:txBody>
      </p:sp>
    </p:spTree>
    <p:extLst>
      <p:ext uri="{BB962C8B-B14F-4D97-AF65-F5344CB8AC3E}">
        <p14:creationId xmlns:p14="http://schemas.microsoft.com/office/powerpoint/2010/main" val="2911005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E861A7ED-ED45-8B4C-946D-CA8EA2EA3200}"/>
              </a:ext>
            </a:extLst>
          </p:cNvPr>
          <p:cNvSpPr>
            <a:spLocks noGrp="1"/>
          </p:cNvSpPr>
          <p:nvPr>
            <p:ph type="sldNum" sz="quarter" idx="12"/>
          </p:nvPr>
        </p:nvSpPr>
        <p:spPr/>
        <p:txBody>
          <a:bodyPr/>
          <a:lstStyle/>
          <a:p>
            <a:fld id="{A9135C31-6AD0-CA46-9D97-A5A6BD1305E0}" type="slidenum">
              <a:rPr lang="pt-PT" smtClean="0"/>
              <a:t>14</a:t>
            </a:fld>
            <a:endParaRPr lang="pt-PT"/>
          </a:p>
        </p:txBody>
      </p:sp>
    </p:spTree>
    <p:extLst>
      <p:ext uri="{BB962C8B-B14F-4D97-AF65-F5344CB8AC3E}">
        <p14:creationId xmlns:p14="http://schemas.microsoft.com/office/powerpoint/2010/main" val="241050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Proposed Solution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587185" y="2690336"/>
            <a:ext cx="4888521" cy="2031325"/>
          </a:xfrm>
          <a:prstGeom prst="rect">
            <a:avLst/>
          </a:prstGeom>
          <a:noFill/>
        </p:spPr>
        <p:txBody>
          <a:bodyPr wrap="square" rtlCol="0">
            <a:spAutoFit/>
          </a:bodyPr>
          <a:lstStyle/>
          <a:p>
            <a:pPr>
              <a:lnSpc>
                <a:spcPct val="150000"/>
              </a:lnSpc>
            </a:pPr>
            <a:r>
              <a:rPr lang="en-PT" dirty="0">
                <a:solidFill>
                  <a:schemeClr val="bg1"/>
                </a:solidFill>
              </a:rPr>
              <a:t>Introduce a </a:t>
            </a:r>
            <a:r>
              <a:rPr lang="en-PT" b="1" dirty="0">
                <a:solidFill>
                  <a:schemeClr val="bg1"/>
                </a:solidFill>
              </a:rPr>
              <a:t>Trusted Execution Environment </a:t>
            </a:r>
            <a:r>
              <a:rPr lang="en-PT" dirty="0">
                <a:solidFill>
                  <a:schemeClr val="bg1"/>
                </a:solidFill>
              </a:rPr>
              <a:t>enabling processor.</a:t>
            </a:r>
          </a:p>
          <a:p>
            <a:endParaRPr lang="en-PT" dirty="0">
              <a:solidFill>
                <a:schemeClr val="bg1"/>
              </a:solidFill>
            </a:endParaRPr>
          </a:p>
          <a:p>
            <a:r>
              <a:rPr lang="en-GB" dirty="0">
                <a:solidFill>
                  <a:schemeClr val="bg1"/>
                </a:solidFill>
              </a:rPr>
              <a:t>A</a:t>
            </a:r>
            <a:r>
              <a:rPr lang="en-PT" dirty="0">
                <a:solidFill>
                  <a:schemeClr val="bg1"/>
                </a:solidFill>
              </a:rPr>
              <a:t> TEE provides code execution </a:t>
            </a:r>
            <a:r>
              <a:rPr lang="en-PT" b="1" dirty="0">
                <a:solidFill>
                  <a:schemeClr val="bg1"/>
                </a:solidFill>
              </a:rPr>
              <a:t>isolation</a:t>
            </a:r>
            <a:r>
              <a:rPr lang="en-PT" dirty="0">
                <a:solidFill>
                  <a:schemeClr val="bg1"/>
                </a:solidFill>
              </a:rPr>
              <a:t>.</a:t>
            </a:r>
          </a:p>
          <a:p>
            <a:endParaRPr lang="en-PT" dirty="0">
              <a:solidFill>
                <a:schemeClr val="bg1"/>
              </a:solidFill>
            </a:endParaRPr>
          </a:p>
          <a:p>
            <a:r>
              <a:rPr lang="en-PT" dirty="0">
                <a:solidFill>
                  <a:schemeClr val="bg1"/>
                </a:solidFill>
              </a:rPr>
              <a:t>Provides </a:t>
            </a:r>
            <a:r>
              <a:rPr lang="en-PT" b="1" dirty="0">
                <a:solidFill>
                  <a:schemeClr val="bg1"/>
                </a:solidFill>
              </a:rPr>
              <a:t>attestation</a:t>
            </a:r>
            <a:r>
              <a:rPr lang="en-PT" dirty="0">
                <a:solidFill>
                  <a:schemeClr val="bg1"/>
                </a:solidFill>
              </a:rPr>
              <a:t> services.</a:t>
            </a: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031445" y="5472481"/>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444251" y="4874808"/>
            <a:ext cx="3031446" cy="1716602"/>
          </a:xfrm>
          <a:prstGeom prst="rect">
            <a:avLst/>
          </a:prstGeom>
        </p:spPr>
      </p:pic>
      <p:sp>
        <p:nvSpPr>
          <p:cNvPr id="10" name="TextBox 9">
            <a:extLst>
              <a:ext uri="{FF2B5EF4-FFF2-40B4-BE49-F238E27FC236}">
                <a16:creationId xmlns:a16="http://schemas.microsoft.com/office/drawing/2014/main" id="{61D4046D-0018-2F42-9B89-94369D81B2CA}"/>
              </a:ext>
            </a:extLst>
          </p:cNvPr>
          <p:cNvSpPr txBox="1"/>
          <p:nvPr/>
        </p:nvSpPr>
        <p:spPr>
          <a:xfrm>
            <a:off x="6623223" y="2629081"/>
            <a:ext cx="5214550"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11" name="Rounded Rectangle 10">
            <a:extLst>
              <a:ext uri="{FF2B5EF4-FFF2-40B4-BE49-F238E27FC236}">
                <a16:creationId xmlns:a16="http://schemas.microsoft.com/office/drawing/2014/main" id="{30215511-7CA8-8647-B3B7-5B8EB406D1BC}"/>
              </a:ext>
            </a:extLst>
          </p:cNvPr>
          <p:cNvSpPr/>
          <p:nvPr/>
        </p:nvSpPr>
        <p:spPr>
          <a:xfrm>
            <a:off x="7653756" y="3908204"/>
            <a:ext cx="2813539" cy="1068545"/>
          </a:xfrm>
          <a:prstGeom prst="roundRect">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Rounded Rectangle 11">
            <a:extLst>
              <a:ext uri="{FF2B5EF4-FFF2-40B4-BE49-F238E27FC236}">
                <a16:creationId xmlns:a16="http://schemas.microsoft.com/office/drawing/2014/main" id="{DAE95C6E-D4BD-CD43-B665-444781C95ED9}"/>
              </a:ext>
            </a:extLst>
          </p:cNvPr>
          <p:cNvSpPr/>
          <p:nvPr/>
        </p:nvSpPr>
        <p:spPr>
          <a:xfrm>
            <a:off x="7754965" y="4640958"/>
            <a:ext cx="2611120"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Library</a:t>
            </a:r>
          </a:p>
        </p:txBody>
      </p:sp>
      <p:sp>
        <p:nvSpPr>
          <p:cNvPr id="13" name="TextBox 12">
            <a:extLst>
              <a:ext uri="{FF2B5EF4-FFF2-40B4-BE49-F238E27FC236}">
                <a16:creationId xmlns:a16="http://schemas.microsoft.com/office/drawing/2014/main" id="{964BE5E4-4C44-0949-97D2-5CAB39DBBEA9}"/>
              </a:ext>
            </a:extLst>
          </p:cNvPr>
          <p:cNvSpPr txBox="1"/>
          <p:nvPr/>
        </p:nvSpPr>
        <p:spPr>
          <a:xfrm>
            <a:off x="8317373" y="4117545"/>
            <a:ext cx="1486304" cy="369332"/>
          </a:xfrm>
          <a:prstGeom prst="rect">
            <a:avLst/>
          </a:prstGeom>
          <a:noFill/>
        </p:spPr>
        <p:txBody>
          <a:bodyPr wrap="none" rtlCol="0">
            <a:spAutoFit/>
          </a:bodyPr>
          <a:lstStyle/>
          <a:p>
            <a:r>
              <a:rPr lang="en-PT" dirty="0">
                <a:solidFill>
                  <a:schemeClr val="bg1"/>
                </a:solidFill>
              </a:rPr>
              <a:t>Application</a:t>
            </a:r>
          </a:p>
        </p:txBody>
      </p:sp>
      <p:sp>
        <p:nvSpPr>
          <p:cNvPr id="17" name="Rounded Rectangle 16">
            <a:extLst>
              <a:ext uri="{FF2B5EF4-FFF2-40B4-BE49-F238E27FC236}">
                <a16:creationId xmlns:a16="http://schemas.microsoft.com/office/drawing/2014/main" id="{D4FA95BA-4167-4042-9FDE-CFAB499D75F4}"/>
              </a:ext>
            </a:extLst>
          </p:cNvPr>
          <p:cNvSpPr/>
          <p:nvPr/>
        </p:nvSpPr>
        <p:spPr>
          <a:xfrm>
            <a:off x="7653756" y="5779256"/>
            <a:ext cx="2813539" cy="58898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FA49C40E-4A8D-DB40-A1E4-152E7B3604A6}"/>
              </a:ext>
            </a:extLst>
          </p:cNvPr>
          <p:cNvSpPr txBox="1"/>
          <p:nvPr/>
        </p:nvSpPr>
        <p:spPr>
          <a:xfrm>
            <a:off x="8795869" y="5889084"/>
            <a:ext cx="529312" cy="369332"/>
          </a:xfrm>
          <a:prstGeom prst="rect">
            <a:avLst/>
          </a:prstGeom>
          <a:noFill/>
        </p:spPr>
        <p:txBody>
          <a:bodyPr wrap="none" rtlCol="0">
            <a:spAutoFit/>
          </a:bodyPr>
          <a:lstStyle/>
          <a:p>
            <a:r>
              <a:rPr lang="en-PT" dirty="0">
                <a:solidFill>
                  <a:schemeClr val="bg1"/>
                </a:solidFill>
              </a:rPr>
              <a:t>TEE</a:t>
            </a:r>
          </a:p>
        </p:txBody>
      </p:sp>
      <p:cxnSp>
        <p:nvCxnSpPr>
          <p:cNvPr id="32" name="Straight Arrow Connector 31">
            <a:extLst>
              <a:ext uri="{FF2B5EF4-FFF2-40B4-BE49-F238E27FC236}">
                <a16:creationId xmlns:a16="http://schemas.microsoft.com/office/drawing/2014/main" id="{A583F804-2795-D249-8851-599C16FB95D0}"/>
              </a:ext>
            </a:extLst>
          </p:cNvPr>
          <p:cNvCxnSpPr>
            <a:cxnSpLocks/>
          </p:cNvCxnSpPr>
          <p:nvPr/>
        </p:nvCxnSpPr>
        <p:spPr>
          <a:xfrm flipV="1">
            <a:off x="8363863" y="5073205"/>
            <a:ext cx="0" cy="9201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E13D01-EA03-404C-ABE9-DD35B0C59304}"/>
              </a:ext>
            </a:extLst>
          </p:cNvPr>
          <p:cNvCxnSpPr>
            <a:cxnSpLocks/>
          </p:cNvCxnSpPr>
          <p:nvPr/>
        </p:nvCxnSpPr>
        <p:spPr>
          <a:xfrm>
            <a:off x="7905641" y="5122080"/>
            <a:ext cx="0" cy="942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Arrow circle with solid fill">
            <a:extLst>
              <a:ext uri="{FF2B5EF4-FFF2-40B4-BE49-F238E27FC236}">
                <a16:creationId xmlns:a16="http://schemas.microsoft.com/office/drawing/2014/main" id="{6C8A41F6-14AF-F746-B479-AE4B5FD02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0624" y="4664705"/>
            <a:ext cx="528257" cy="528257"/>
          </a:xfrm>
          <a:prstGeom prst="rect">
            <a:avLst/>
          </a:prstGeom>
        </p:spPr>
      </p:pic>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B2806AB-A849-0747-AD07-3ACBBFC6A37B}"/>
              </a:ext>
            </a:extLst>
          </p:cNvPr>
          <p:cNvSpPr>
            <a:spLocks noGrp="1"/>
          </p:cNvSpPr>
          <p:nvPr>
            <p:ph type="sldNum" sz="quarter" idx="12"/>
          </p:nvPr>
        </p:nvSpPr>
        <p:spPr/>
        <p:txBody>
          <a:bodyPr/>
          <a:lstStyle/>
          <a:p>
            <a:fld id="{A9135C31-6AD0-CA46-9D97-A5A6BD1305E0}" type="slidenum">
              <a:rPr lang="pt-PT" smtClean="0"/>
              <a:t>15</a:t>
            </a:fld>
            <a:endParaRPr lang="pt-PT"/>
          </a:p>
        </p:txBody>
      </p:sp>
    </p:spTree>
    <p:extLst>
      <p:ext uri="{BB962C8B-B14F-4D97-AF65-F5344CB8AC3E}">
        <p14:creationId xmlns:p14="http://schemas.microsoft.com/office/powerpoint/2010/main" val="247910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General Architecture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EE342B3-30A6-0B4D-99DE-C2F9E0544EB1}"/>
              </a:ext>
            </a:extLst>
          </p:cNvPr>
          <p:cNvSpPr/>
          <p:nvPr/>
        </p:nvSpPr>
        <p:spPr>
          <a:xfrm>
            <a:off x="3465573" y="4815105"/>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8" name="Rounded Rectangle 27">
            <a:extLst>
              <a:ext uri="{FF2B5EF4-FFF2-40B4-BE49-F238E27FC236}">
                <a16:creationId xmlns:a16="http://schemas.microsoft.com/office/drawing/2014/main" id="{56C34F5B-DA0A-A748-B993-507C953CBF68}"/>
              </a:ext>
            </a:extLst>
          </p:cNvPr>
          <p:cNvSpPr/>
          <p:nvPr/>
        </p:nvSpPr>
        <p:spPr>
          <a:xfrm>
            <a:off x="3465573" y="5614177"/>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3A2609A0-BA17-1347-AA71-CAEAA7BCEC6A}"/>
              </a:ext>
            </a:extLst>
          </p:cNvPr>
          <p:cNvSpPr/>
          <p:nvPr/>
        </p:nvSpPr>
        <p:spPr>
          <a:xfrm>
            <a:off x="3465573" y="3962063"/>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30" name="Rounded Rectangle 29">
            <a:extLst>
              <a:ext uri="{FF2B5EF4-FFF2-40B4-BE49-F238E27FC236}">
                <a16:creationId xmlns:a16="http://schemas.microsoft.com/office/drawing/2014/main" id="{3C848E64-A369-754C-98B4-E66B913324C0}"/>
              </a:ext>
            </a:extLst>
          </p:cNvPr>
          <p:cNvSpPr/>
          <p:nvPr/>
        </p:nvSpPr>
        <p:spPr>
          <a:xfrm>
            <a:off x="3465573" y="3166047"/>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31" name="Rounded Rectangle 30">
            <a:extLst>
              <a:ext uri="{FF2B5EF4-FFF2-40B4-BE49-F238E27FC236}">
                <a16:creationId xmlns:a16="http://schemas.microsoft.com/office/drawing/2014/main" id="{599FBACB-7211-B84E-AA86-57F1D6FC350D}"/>
              </a:ext>
            </a:extLst>
          </p:cNvPr>
          <p:cNvSpPr/>
          <p:nvPr/>
        </p:nvSpPr>
        <p:spPr>
          <a:xfrm>
            <a:off x="3465579" y="2370031"/>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6" name="Slide Number Placeholder 5">
            <a:extLst>
              <a:ext uri="{FF2B5EF4-FFF2-40B4-BE49-F238E27FC236}">
                <a16:creationId xmlns:a16="http://schemas.microsoft.com/office/drawing/2014/main" id="{03063F1F-2BDD-0A48-8D40-FEDDEEDF232E}"/>
              </a:ext>
            </a:extLst>
          </p:cNvPr>
          <p:cNvSpPr>
            <a:spLocks noGrp="1"/>
          </p:cNvSpPr>
          <p:nvPr>
            <p:ph type="sldNum" sz="quarter" idx="12"/>
          </p:nvPr>
        </p:nvSpPr>
        <p:spPr/>
        <p:txBody>
          <a:bodyPr/>
          <a:lstStyle/>
          <a:p>
            <a:fld id="{A9135C31-6AD0-CA46-9D97-A5A6BD1305E0}" type="slidenum">
              <a:rPr lang="pt-PT" smtClean="0"/>
              <a:t>16</a:t>
            </a:fld>
            <a:endParaRPr lang="pt-PT"/>
          </a:p>
        </p:txBody>
      </p:sp>
    </p:spTree>
    <p:extLst>
      <p:ext uri="{BB962C8B-B14F-4D97-AF65-F5344CB8AC3E}">
        <p14:creationId xmlns:p14="http://schemas.microsoft.com/office/powerpoint/2010/main" val="1950053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General Architecture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44" name="Rounded Rectangle 43">
            <a:extLst>
              <a:ext uri="{FF2B5EF4-FFF2-40B4-BE49-F238E27FC236}">
                <a16:creationId xmlns:a16="http://schemas.microsoft.com/office/drawing/2014/main" id="{20FCCA91-72A4-554A-AAC9-09AE39CBCC41}"/>
              </a:ext>
            </a:extLst>
          </p:cNvPr>
          <p:cNvSpPr/>
          <p:nvPr/>
        </p:nvSpPr>
        <p:spPr>
          <a:xfrm>
            <a:off x="9210261" y="1958618"/>
            <a:ext cx="2629527" cy="727613"/>
          </a:xfrm>
          <a:prstGeom prst="roundRect">
            <a:avLst/>
          </a:prstGeom>
          <a:solidFill>
            <a:srgbClr val="FF0000">
              <a:alpha val="31000"/>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
        <p:nvSpPr>
          <p:cNvPr id="6" name="Slide Number Placeholder 5">
            <a:extLst>
              <a:ext uri="{FF2B5EF4-FFF2-40B4-BE49-F238E27FC236}">
                <a16:creationId xmlns:a16="http://schemas.microsoft.com/office/drawing/2014/main" id="{791559DB-30FC-AD4C-866C-C6AE3BF32310}"/>
              </a:ext>
            </a:extLst>
          </p:cNvPr>
          <p:cNvSpPr>
            <a:spLocks noGrp="1"/>
          </p:cNvSpPr>
          <p:nvPr>
            <p:ph type="sldNum" sz="quarter" idx="12"/>
          </p:nvPr>
        </p:nvSpPr>
        <p:spPr/>
        <p:txBody>
          <a:bodyPr/>
          <a:lstStyle/>
          <a:p>
            <a:fld id="{A9135C31-6AD0-CA46-9D97-A5A6BD1305E0}" type="slidenum">
              <a:rPr lang="pt-PT" smtClean="0"/>
              <a:t>17</a:t>
            </a:fld>
            <a:endParaRPr lang="pt-PT"/>
          </a:p>
        </p:txBody>
      </p:sp>
    </p:spTree>
    <p:extLst>
      <p:ext uri="{BB962C8B-B14F-4D97-AF65-F5344CB8AC3E}">
        <p14:creationId xmlns:p14="http://schemas.microsoft.com/office/powerpoint/2010/main" val="343547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4669824" y="3905257"/>
            <a:ext cx="0" cy="12792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4"/>
            <a:ext cx="8521677" cy="452387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sp>
        <p:nvSpPr>
          <p:cNvPr id="7" name="Rounded Rectangle 6">
            <a:extLst>
              <a:ext uri="{FF2B5EF4-FFF2-40B4-BE49-F238E27FC236}">
                <a16:creationId xmlns:a16="http://schemas.microsoft.com/office/drawing/2014/main" id="{491196E7-DCAA-6940-8FEE-88857CC422AB}"/>
              </a:ext>
            </a:extLst>
          </p:cNvPr>
          <p:cNvSpPr/>
          <p:nvPr/>
        </p:nvSpPr>
        <p:spPr>
          <a:xfrm>
            <a:off x="4059936" y="5071282"/>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7629" y="3349784"/>
            <a:ext cx="560320" cy="560320"/>
          </a:xfrm>
          <a:prstGeom prst="rect">
            <a:avLst/>
          </a:prstGeom>
        </p:spPr>
      </p:pic>
      <p:sp>
        <p:nvSpPr>
          <p:cNvPr id="9" name="TextBox 8">
            <a:extLst>
              <a:ext uri="{FF2B5EF4-FFF2-40B4-BE49-F238E27FC236}">
                <a16:creationId xmlns:a16="http://schemas.microsoft.com/office/drawing/2014/main" id="{7036B908-852C-9C4A-9CB7-062C34DCAEA8}"/>
              </a:ext>
            </a:extLst>
          </p:cNvPr>
          <p:cNvSpPr txBox="1"/>
          <p:nvPr/>
        </p:nvSpPr>
        <p:spPr>
          <a:xfrm>
            <a:off x="4059936" y="5184538"/>
            <a:ext cx="1463862" cy="369332"/>
          </a:xfrm>
          <a:prstGeom prst="rect">
            <a:avLst/>
          </a:prstGeom>
          <a:noFill/>
        </p:spPr>
        <p:txBody>
          <a:bodyPr wrap="none" rtlCol="0">
            <a:spAutoFit/>
          </a:bodyPr>
          <a:lstStyle/>
          <a:p>
            <a:r>
              <a:rPr lang="en-PT" dirty="0">
                <a:solidFill>
                  <a:schemeClr val="bg1"/>
                </a:solidFill>
              </a:rPr>
              <a:t>Auth Server</a:t>
            </a:r>
          </a:p>
        </p:txBody>
      </p:sp>
      <p:pic>
        <p:nvPicPr>
          <p:cNvPr id="13" name="Graphic 12" descr="Users with solid fill">
            <a:extLst>
              <a:ext uri="{FF2B5EF4-FFF2-40B4-BE49-F238E27FC236}">
                <a16:creationId xmlns:a16="http://schemas.microsoft.com/office/drawing/2014/main" id="{8DCAD786-3698-9E43-9C47-6E518CD3B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4053" y="5568590"/>
            <a:ext cx="726133" cy="726133"/>
          </a:xfrm>
          <a:prstGeom prst="rect">
            <a:avLst/>
          </a:prstGeom>
        </p:spPr>
      </p:pic>
      <p:pic>
        <p:nvPicPr>
          <p:cNvPr id="17" name="Graphic 16" descr="Key with solid fill">
            <a:extLst>
              <a:ext uri="{FF2B5EF4-FFF2-40B4-BE49-F238E27FC236}">
                <a16:creationId xmlns:a16="http://schemas.microsoft.com/office/drawing/2014/main" id="{B812F083-55F4-E546-9DAA-917B29E43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0892" y="5702218"/>
            <a:ext cx="458879" cy="458879"/>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7" y="279806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9805462" y="2768826"/>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31077"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6646317" y="4479610"/>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6646317" y="2326157"/>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61472" y="2907728"/>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4011" y="2917608"/>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6873174" y="255282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174" y="5184684"/>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7780" y="4766544"/>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9725218" y="2547981"/>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1626"/>
            <a:ext cx="1851756" cy="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704458" y="3161433"/>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22467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rot="5400000">
            <a:off x="164420" y="4676269"/>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D02F6D2-2C53-A447-99F3-4574FA237198}"/>
              </a:ext>
            </a:extLst>
          </p:cNvPr>
          <p:cNvCxnSpPr>
            <a:cxnSpLocks/>
          </p:cNvCxnSpPr>
          <p:nvPr/>
        </p:nvCxnSpPr>
        <p:spPr>
          <a:xfrm>
            <a:off x="1387748" y="5766323"/>
            <a:ext cx="27463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1B3E347-8FEF-BC47-A8E1-F687723EF1CA}"/>
              </a:ext>
            </a:extLst>
          </p:cNvPr>
          <p:cNvCxnSpPr>
            <a:cxnSpLocks/>
          </p:cNvCxnSpPr>
          <p:nvPr/>
        </p:nvCxnSpPr>
        <p:spPr>
          <a:xfrm>
            <a:off x="1320022" y="5832960"/>
            <a:ext cx="281403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Graphic 48" descr="Lock with solid fill">
            <a:extLst>
              <a:ext uri="{FF2B5EF4-FFF2-40B4-BE49-F238E27FC236}">
                <a16:creationId xmlns:a16="http://schemas.microsoft.com/office/drawing/2014/main" id="{BC5B6AE9-A9DD-E549-96AE-A46D6CE64F61}"/>
              </a:ext>
            </a:extLst>
          </p:cNvPr>
          <p:cNvSpPr/>
          <p:nvPr/>
        </p:nvSpPr>
        <p:spPr>
          <a:xfrm>
            <a:off x="2268959" y="5616023"/>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4721106" y="3905257"/>
            <a:ext cx="0" cy="12792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4588375" y="443935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5924"/>
            <a:ext cx="841368" cy="5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5988990" y="3385924"/>
            <a:ext cx="9475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6186995" y="3218980"/>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7131345" y="4463600"/>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7093127" y="2552828"/>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9128063" y="3369279"/>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p:cNvCxnSpPr>
          <p:nvPr/>
        </p:nvCxnSpPr>
        <p:spPr>
          <a:xfrm>
            <a:off x="9128063" y="331418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5922353" y="5391565"/>
            <a:ext cx="779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5988990" y="5336466"/>
            <a:ext cx="71291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6201323" y="5184538"/>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a:off x="5988990" y="3388836"/>
            <a:ext cx="0" cy="19476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a:off x="5922353" y="3388836"/>
            <a:ext cx="0" cy="20027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0CCBDD5-9CDE-2B49-AEF3-7B49850CF84D}"/>
              </a:ext>
            </a:extLst>
          </p:cNvPr>
          <p:cNvSpPr>
            <a:spLocks noGrp="1"/>
          </p:cNvSpPr>
          <p:nvPr>
            <p:ph type="sldNum" sz="quarter" idx="12"/>
          </p:nvPr>
        </p:nvSpPr>
        <p:spPr/>
        <p:txBody>
          <a:bodyPr/>
          <a:lstStyle/>
          <a:p>
            <a:fld id="{A9135C31-6AD0-CA46-9D97-A5A6BD1305E0}" type="slidenum">
              <a:rPr lang="pt-PT" smtClean="0"/>
              <a:t>18</a:t>
            </a:fld>
            <a:endParaRPr lang="pt-PT"/>
          </a:p>
        </p:txBody>
      </p:sp>
    </p:spTree>
    <p:extLst>
      <p:ext uri="{BB962C8B-B14F-4D97-AF65-F5344CB8AC3E}">
        <p14:creationId xmlns:p14="http://schemas.microsoft.com/office/powerpoint/2010/main" val="1311452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2168634" y="3663767"/>
            <a:ext cx="3246733"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2168634" y="3663767"/>
            <a:ext cx="0" cy="190889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6749" y="3593616"/>
            <a:ext cx="471196" cy="471196"/>
          </a:xfrm>
          <a:prstGeom prst="rect">
            <a:avLst/>
          </a:prstGeom>
        </p:spPr>
      </p:pic>
      <p:grpSp>
        <p:nvGrpSpPr>
          <p:cNvPr id="84" name="Group 83">
            <a:extLst>
              <a:ext uri="{FF2B5EF4-FFF2-40B4-BE49-F238E27FC236}">
                <a16:creationId xmlns:a16="http://schemas.microsoft.com/office/drawing/2014/main" id="{54EB4407-D006-1E49-AB42-DAA4A7BCBDB3}"/>
              </a:ext>
            </a:extLst>
          </p:cNvPr>
          <p:cNvGrpSpPr/>
          <p:nvPr/>
        </p:nvGrpSpPr>
        <p:grpSpPr>
          <a:xfrm>
            <a:off x="1441425" y="4948800"/>
            <a:ext cx="9163234" cy="1787363"/>
            <a:chOff x="1442598" y="4929066"/>
            <a:chExt cx="9163244" cy="1997015"/>
          </a:xfrm>
        </p:grpSpPr>
        <p:sp>
          <p:nvSpPr>
            <p:cNvPr id="72" name="Rounded Rectangle 71">
              <a:extLst>
                <a:ext uri="{FF2B5EF4-FFF2-40B4-BE49-F238E27FC236}">
                  <a16:creationId xmlns:a16="http://schemas.microsoft.com/office/drawing/2014/main" id="{A197278C-813B-964D-8C63-7227B8F9A1C1}"/>
                </a:ext>
              </a:extLst>
            </p:cNvPr>
            <p:cNvSpPr/>
            <p:nvPr/>
          </p:nvSpPr>
          <p:spPr>
            <a:xfrm>
              <a:off x="1442598" y="4929067"/>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9963"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4" name="Rounded Rectangle 73">
              <a:extLst>
                <a:ext uri="{FF2B5EF4-FFF2-40B4-BE49-F238E27FC236}">
                  <a16:creationId xmlns:a16="http://schemas.microsoft.com/office/drawing/2014/main" id="{AADAFB74-8466-0A46-A062-5F2679D6079D}"/>
                </a:ext>
              </a:extLst>
            </p:cNvPr>
            <p:cNvSpPr/>
            <p:nvPr/>
          </p:nvSpPr>
          <p:spPr>
            <a:xfrm>
              <a:off x="3703260"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255269" y="5013188"/>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2634" y="5777281"/>
              <a:ext cx="914400" cy="914400"/>
            </a:xfrm>
            <a:prstGeom prst="rect">
              <a:avLst/>
            </a:prstGeom>
          </p:spPr>
        </p:pic>
        <p:pic>
          <p:nvPicPr>
            <p:cNvPr id="77" name="Graphic 76" descr="Key with solid fill">
              <a:extLst>
                <a:ext uri="{FF2B5EF4-FFF2-40B4-BE49-F238E27FC236}">
                  <a16:creationId xmlns:a16="http://schemas.microsoft.com/office/drawing/2014/main" id="{CF96E33C-104B-0246-91A1-D6403719E3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1362" y="6345645"/>
              <a:ext cx="580436" cy="580436"/>
            </a:xfrm>
            <a:prstGeom prst="rect">
              <a:avLst/>
            </a:prstGeom>
          </p:spPr>
        </p:pic>
        <p:pic>
          <p:nvPicPr>
            <p:cNvPr id="78" name="Graphic 77" descr="Lock with solid fill">
              <a:extLst>
                <a:ext uri="{FF2B5EF4-FFF2-40B4-BE49-F238E27FC236}">
                  <a16:creationId xmlns:a16="http://schemas.microsoft.com/office/drawing/2014/main" id="{F40C631F-6DDB-CB46-934F-378C71E80B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6220" y="5471648"/>
              <a:ext cx="574668" cy="574668"/>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6764" y="5250789"/>
              <a:ext cx="1413908" cy="1413908"/>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980117" y="4978546"/>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81" name="TextBox 80">
              <a:extLst>
                <a:ext uri="{FF2B5EF4-FFF2-40B4-BE49-F238E27FC236}">
                  <a16:creationId xmlns:a16="http://schemas.microsoft.com/office/drawing/2014/main" id="{9A084D10-8D3A-0E46-915D-D3CEFF6660D3}"/>
                </a:ext>
              </a:extLst>
            </p:cNvPr>
            <p:cNvSpPr txBox="1"/>
            <p:nvPr/>
          </p:nvSpPr>
          <p:spPr>
            <a:xfrm>
              <a:off x="3718217" y="6113256"/>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63" y="5463906"/>
              <a:ext cx="574668" cy="57466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2016" y="4929066"/>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grpSp>
      <p:sp>
        <p:nvSpPr>
          <p:cNvPr id="6" name="Slide Number Placeholder 5">
            <a:extLst>
              <a:ext uri="{FF2B5EF4-FFF2-40B4-BE49-F238E27FC236}">
                <a16:creationId xmlns:a16="http://schemas.microsoft.com/office/drawing/2014/main" id="{06D9D48D-0AB1-9345-9BC4-21EC9F9DB0DA}"/>
              </a:ext>
            </a:extLst>
          </p:cNvPr>
          <p:cNvSpPr>
            <a:spLocks noGrp="1"/>
          </p:cNvSpPr>
          <p:nvPr>
            <p:ph type="sldNum" sz="quarter" idx="12"/>
          </p:nvPr>
        </p:nvSpPr>
        <p:spPr/>
        <p:txBody>
          <a:bodyPr/>
          <a:lstStyle/>
          <a:p>
            <a:fld id="{A9135C31-6AD0-CA46-9D97-A5A6BD1305E0}" type="slidenum">
              <a:rPr lang="pt-PT" smtClean="0"/>
              <a:t>19</a:t>
            </a:fld>
            <a:endParaRPr lang="pt-PT"/>
          </a:p>
        </p:txBody>
      </p:sp>
    </p:spTree>
    <p:extLst>
      <p:ext uri="{BB962C8B-B14F-4D97-AF65-F5344CB8AC3E}">
        <p14:creationId xmlns:p14="http://schemas.microsoft.com/office/powerpoint/2010/main" val="141878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p:txBody>
          <a:bodyPr/>
          <a:lstStyle/>
          <a:p>
            <a:fld id="{A9135C31-6AD0-CA46-9D97-A5A6BD1305E0}" type="slidenum">
              <a:rPr lang="pt-PT" smtClean="0"/>
              <a:t>2</a:t>
            </a:fld>
            <a:endParaRPr lang="pt-PT"/>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Slide Number Placeholder 6">
            <a:extLst>
              <a:ext uri="{FF2B5EF4-FFF2-40B4-BE49-F238E27FC236}">
                <a16:creationId xmlns:a16="http://schemas.microsoft.com/office/drawing/2014/main" id="{184CBF98-9D35-4E49-B83C-C576C270A979}"/>
              </a:ext>
            </a:extLst>
          </p:cNvPr>
          <p:cNvSpPr>
            <a:spLocks noGrp="1"/>
          </p:cNvSpPr>
          <p:nvPr>
            <p:ph type="sldNum" sz="quarter" idx="12"/>
          </p:nvPr>
        </p:nvSpPr>
        <p:spPr/>
        <p:txBody>
          <a:bodyPr/>
          <a:lstStyle/>
          <a:p>
            <a:fld id="{A9135C31-6AD0-CA46-9D97-A5A6BD1305E0}" type="slidenum">
              <a:rPr lang="pt-PT" smtClean="0"/>
              <a:t>20</a:t>
            </a:fld>
            <a:endParaRPr lang="pt-PT"/>
          </a:p>
        </p:txBody>
      </p:sp>
    </p:spTree>
    <p:extLst>
      <p:ext uri="{BB962C8B-B14F-4D97-AF65-F5344CB8AC3E}">
        <p14:creationId xmlns:p14="http://schemas.microsoft.com/office/powerpoint/2010/main" val="2031512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12" name="Slide Number Placeholder 11">
            <a:extLst>
              <a:ext uri="{FF2B5EF4-FFF2-40B4-BE49-F238E27FC236}">
                <a16:creationId xmlns:a16="http://schemas.microsoft.com/office/drawing/2014/main" id="{205A2E22-AE26-554E-9B91-5DD9DB5F7624}"/>
              </a:ext>
            </a:extLst>
          </p:cNvPr>
          <p:cNvSpPr>
            <a:spLocks noGrp="1"/>
          </p:cNvSpPr>
          <p:nvPr>
            <p:ph type="sldNum" sz="quarter" idx="12"/>
          </p:nvPr>
        </p:nvSpPr>
        <p:spPr/>
        <p:txBody>
          <a:bodyPr/>
          <a:lstStyle/>
          <a:p>
            <a:fld id="{A9135C31-6AD0-CA46-9D97-A5A6BD1305E0}" type="slidenum">
              <a:rPr lang="pt-PT" smtClean="0"/>
              <a:t>21</a:t>
            </a:fld>
            <a:endParaRPr lang="pt-PT"/>
          </a:p>
        </p:txBody>
      </p:sp>
    </p:spTree>
    <p:extLst>
      <p:ext uri="{BB962C8B-B14F-4D97-AF65-F5344CB8AC3E}">
        <p14:creationId xmlns:p14="http://schemas.microsoft.com/office/powerpoint/2010/main" val="296762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7" name="Slide Number Placeholder 6">
            <a:extLst>
              <a:ext uri="{FF2B5EF4-FFF2-40B4-BE49-F238E27FC236}">
                <a16:creationId xmlns:a16="http://schemas.microsoft.com/office/drawing/2014/main" id="{7CE371A5-5158-5944-B67F-43E60EF59CB2}"/>
              </a:ext>
            </a:extLst>
          </p:cNvPr>
          <p:cNvSpPr>
            <a:spLocks noGrp="1"/>
          </p:cNvSpPr>
          <p:nvPr>
            <p:ph type="sldNum" sz="quarter" idx="12"/>
          </p:nvPr>
        </p:nvSpPr>
        <p:spPr/>
        <p:txBody>
          <a:bodyPr/>
          <a:lstStyle/>
          <a:p>
            <a:fld id="{A9135C31-6AD0-CA46-9D97-A5A6BD1305E0}" type="slidenum">
              <a:rPr lang="pt-PT" smtClean="0"/>
              <a:t>22</a:t>
            </a:fld>
            <a:endParaRPr lang="pt-PT"/>
          </a:p>
        </p:txBody>
      </p:sp>
    </p:spTree>
    <p:extLst>
      <p:ext uri="{BB962C8B-B14F-4D97-AF65-F5344CB8AC3E}">
        <p14:creationId xmlns:p14="http://schemas.microsoft.com/office/powerpoint/2010/main" val="236655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943F20-DF4F-0D4D-814C-CE65E2F3570E}"/>
              </a:ext>
            </a:extLst>
          </p:cNvPr>
          <p:cNvGrpSpPr/>
          <p:nvPr/>
        </p:nvGrpSpPr>
        <p:grpSpPr>
          <a:xfrm>
            <a:off x="6251890" y="2256397"/>
            <a:ext cx="5104958" cy="1799739"/>
            <a:chOff x="3543521" y="3343548"/>
            <a:chExt cx="5104958" cy="1799739"/>
          </a:xfrm>
        </p:grpSpPr>
        <p:sp>
          <p:nvSpPr>
            <p:cNvPr id="6" name="TextBox 5">
              <a:extLst>
                <a:ext uri="{FF2B5EF4-FFF2-40B4-BE49-F238E27FC236}">
                  <a16:creationId xmlns:a16="http://schemas.microsoft.com/office/drawing/2014/main" id="{E16B38E2-F280-7946-86EE-06556F5D816C}"/>
                </a:ext>
              </a:extLst>
            </p:cNvPr>
            <p:cNvSpPr txBox="1"/>
            <p:nvPr/>
          </p:nvSpPr>
          <p:spPr>
            <a:xfrm>
              <a:off x="6702666" y="3786217"/>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3543521" y="3343548"/>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8676" y="3925119"/>
              <a:ext cx="750623" cy="750623"/>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215" y="3934999"/>
              <a:ext cx="750623" cy="750623"/>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3770378" y="3570219"/>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6622422" y="3565372"/>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3990331" y="3570219"/>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6025267" y="438667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6025267" y="4331571"/>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7693649" y="493327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7910507" y="5078058"/>
            <a:ext cx="1966106" cy="923330"/>
          </a:xfrm>
          <a:prstGeom prst="rect">
            <a:avLst/>
          </a:prstGeom>
          <a:noFill/>
        </p:spPr>
        <p:txBody>
          <a:bodyPr wrap="square" rtlCol="0">
            <a:spAutoFit/>
          </a:bodyPr>
          <a:lstStyle/>
          <a:p>
            <a:pPr algn="ctr"/>
            <a:r>
              <a:rPr lang="en-PT" dirty="0">
                <a:solidFill>
                  <a:schemeClr val="bg1"/>
                </a:solidFill>
              </a:rPr>
              <a:t>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8011670" y="58302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7733181" y="5786138"/>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8297" y="5785566"/>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5" y="2699066"/>
            <a:ext cx="5708727" cy="3051989"/>
          </a:xfrm>
          <a:prstGeom prst="rect">
            <a:avLst/>
          </a:prstGeom>
          <a:noFill/>
        </p:spPr>
        <p:txBody>
          <a:bodyPr wrap="square" rtlCol="0">
            <a:spAutoFit/>
          </a:bodyPr>
          <a:lstStyle/>
          <a:p>
            <a:pPr>
              <a:lnSpc>
                <a:spcPct val="150000"/>
              </a:lnSpc>
            </a:pPr>
            <a:r>
              <a:rPr lang="en-PT" b="1" dirty="0">
                <a:solidFill>
                  <a:schemeClr val="bg1"/>
                </a:solidFill>
              </a:rPr>
              <a:t>Mechanism to check system’s state</a:t>
            </a: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application secrets/configs</a:t>
            </a:r>
          </a:p>
          <a:p>
            <a:pPr marL="342900" indent="-342900">
              <a:lnSpc>
                <a:spcPct val="200000"/>
              </a:lnSpc>
              <a:buFont typeface="+mj-lt"/>
              <a:buAutoNum type="arabicPeriod"/>
            </a:pPr>
            <a:r>
              <a:rPr lang="en-PT" dirty="0">
                <a:solidFill>
                  <a:schemeClr val="bg1"/>
                </a:solidFill>
              </a:rPr>
              <a:t>Application fetches signed quote from LAS</a:t>
            </a:r>
          </a:p>
          <a:p>
            <a:pPr marL="342900" indent="-342900">
              <a:lnSpc>
                <a:spcPct val="200000"/>
              </a:lnSpc>
              <a:buFont typeface="+mj-lt"/>
              <a:buAutoNum type="arabicPeriod"/>
            </a:pPr>
            <a:r>
              <a:rPr lang="en-PT" dirty="0">
                <a:solidFill>
                  <a:schemeClr val="bg1"/>
                </a:solidFill>
              </a:rPr>
              <a:t>CAS recives quote and verifies it.</a:t>
            </a:r>
          </a:p>
          <a:p>
            <a:pPr marL="342900" indent="-342900">
              <a:lnSpc>
                <a:spcPct val="200000"/>
              </a:lnSpc>
              <a:buFont typeface="+mj-lt"/>
              <a:buAutoNum type="arabicPeriod"/>
            </a:pPr>
            <a:r>
              <a:rPr lang="en-PT" dirty="0">
                <a:solidFill>
                  <a:schemeClr val="bg1"/>
                </a:solidFill>
              </a:rPr>
              <a:t>If correct returns secrets</a:t>
            </a:r>
          </a:p>
        </p:txBody>
      </p:sp>
      <p:sp>
        <p:nvSpPr>
          <p:cNvPr id="18" name="Slide Number Placeholder 17">
            <a:extLst>
              <a:ext uri="{FF2B5EF4-FFF2-40B4-BE49-F238E27FC236}">
                <a16:creationId xmlns:a16="http://schemas.microsoft.com/office/drawing/2014/main" id="{AB65E174-BDF2-C041-8EDF-4B8153B9B5C6}"/>
              </a:ext>
            </a:extLst>
          </p:cNvPr>
          <p:cNvSpPr>
            <a:spLocks noGrp="1"/>
          </p:cNvSpPr>
          <p:nvPr>
            <p:ph type="sldNum" sz="quarter" idx="12"/>
          </p:nvPr>
        </p:nvSpPr>
        <p:spPr/>
        <p:txBody>
          <a:bodyPr/>
          <a:lstStyle/>
          <a:p>
            <a:fld id="{A9135C31-6AD0-CA46-9D97-A5A6BD1305E0}" type="slidenum">
              <a:rPr lang="pt-PT" smtClean="0"/>
              <a:t>23</a:t>
            </a:fld>
            <a:endParaRPr lang="pt-PT"/>
          </a:p>
        </p:txBody>
      </p:sp>
    </p:spTree>
    <p:extLst>
      <p:ext uri="{BB962C8B-B14F-4D97-AF65-F5344CB8AC3E}">
        <p14:creationId xmlns:p14="http://schemas.microsoft.com/office/powerpoint/2010/main" val="31212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0874" y="5999355"/>
            <a:ext cx="736664" cy="736664"/>
          </a:xfrm>
          <a:prstGeom prst="rect">
            <a:avLst/>
          </a:prstGeom>
        </p:spPr>
      </p:pic>
      <p:sp>
        <p:nvSpPr>
          <p:cNvPr id="14" name="Rounded Rectangle 13">
            <a:extLst>
              <a:ext uri="{FF2B5EF4-FFF2-40B4-BE49-F238E27FC236}">
                <a16:creationId xmlns:a16="http://schemas.microsoft.com/office/drawing/2014/main" id="{4CD0DC0A-212C-454D-871B-BAAE6E58EDEF}"/>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
        <p:nvSpPr>
          <p:cNvPr id="15" name="Slide Number Placeholder 14">
            <a:extLst>
              <a:ext uri="{FF2B5EF4-FFF2-40B4-BE49-F238E27FC236}">
                <a16:creationId xmlns:a16="http://schemas.microsoft.com/office/drawing/2014/main" id="{28F54549-D272-A147-B1B7-4EE0868FA845}"/>
              </a:ext>
            </a:extLst>
          </p:cNvPr>
          <p:cNvSpPr>
            <a:spLocks noGrp="1"/>
          </p:cNvSpPr>
          <p:nvPr>
            <p:ph type="sldNum" sz="quarter" idx="12"/>
          </p:nvPr>
        </p:nvSpPr>
        <p:spPr/>
        <p:txBody>
          <a:bodyPr/>
          <a:lstStyle/>
          <a:p>
            <a:fld id="{A9135C31-6AD0-CA46-9D97-A5A6BD1305E0}" type="slidenum">
              <a:rPr lang="pt-PT" smtClean="0"/>
              <a:t>24</a:t>
            </a:fld>
            <a:endParaRPr lang="pt-PT"/>
          </a:p>
        </p:txBody>
      </p:sp>
    </p:spTree>
    <p:extLst>
      <p:ext uri="{BB962C8B-B14F-4D97-AF65-F5344CB8AC3E}">
        <p14:creationId xmlns:p14="http://schemas.microsoft.com/office/powerpoint/2010/main" val="122193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4113718" y="2105618"/>
            <a:ext cx="1444752" cy="481584"/>
          </a:xfrm>
          <a:prstGeom prst="rect">
            <a:avLst/>
          </a:prstGeom>
        </p:spPr>
      </p:pic>
      <p:pic>
        <p:nvPicPr>
          <p:cNvPr id="1026" name="Picture 2">
            <a:extLst>
              <a:ext uri="{FF2B5EF4-FFF2-40B4-BE49-F238E27FC236}">
                <a16:creationId xmlns:a16="http://schemas.microsoft.com/office/drawing/2014/main" id="{5F9FE050-C17E-FA4F-8290-1A2024C8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3998" y="1903836"/>
            <a:ext cx="833677" cy="8336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A71E85-DF44-A441-87BB-EDBB133F9D4C}"/>
              </a:ext>
            </a:extLst>
          </p:cNvPr>
          <p:cNvSpPr txBox="1"/>
          <p:nvPr/>
        </p:nvSpPr>
        <p:spPr>
          <a:xfrm>
            <a:off x="9378892" y="3322040"/>
            <a:ext cx="1050288" cy="369332"/>
          </a:xfrm>
          <a:prstGeom prst="rect">
            <a:avLst/>
          </a:prstGeom>
          <a:noFill/>
        </p:spPr>
        <p:txBody>
          <a:bodyPr wrap="none" rtlCol="0">
            <a:spAutoFit/>
          </a:bodyPr>
          <a:lstStyle/>
          <a:p>
            <a:r>
              <a:rPr lang="en-PT" dirty="0">
                <a:solidFill>
                  <a:schemeClr val="bg1"/>
                </a:solidFill>
              </a:rPr>
              <a:t>uyviuvb</a:t>
            </a:r>
          </a:p>
        </p:txBody>
      </p:sp>
      <p:sp>
        <p:nvSpPr>
          <p:cNvPr id="7" name="Slide Number Placeholder 6">
            <a:extLst>
              <a:ext uri="{FF2B5EF4-FFF2-40B4-BE49-F238E27FC236}">
                <a16:creationId xmlns:a16="http://schemas.microsoft.com/office/drawing/2014/main" id="{4F46C3ED-A15F-D441-8705-0424E1A23F71}"/>
              </a:ext>
            </a:extLst>
          </p:cNvPr>
          <p:cNvSpPr>
            <a:spLocks noGrp="1"/>
          </p:cNvSpPr>
          <p:nvPr>
            <p:ph type="sldNum" sz="quarter" idx="12"/>
          </p:nvPr>
        </p:nvSpPr>
        <p:spPr/>
        <p:txBody>
          <a:bodyPr/>
          <a:lstStyle/>
          <a:p>
            <a:fld id="{A9135C31-6AD0-CA46-9D97-A5A6BD1305E0}" type="slidenum">
              <a:rPr lang="pt-PT" smtClean="0"/>
              <a:t>25</a:t>
            </a:fld>
            <a:endParaRPr lang="pt-PT"/>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774"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936" y="1955654"/>
            <a:ext cx="1896061" cy="812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B2B98E4-C5E3-0141-99A8-C2DF79BF7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4402" y="2019471"/>
            <a:ext cx="632412" cy="63241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4820DC2-FCA6-C34A-A29B-A972B157F6F1}"/>
              </a:ext>
            </a:extLst>
          </p:cNvPr>
          <p:cNvSpPr>
            <a:spLocks noGrp="1"/>
          </p:cNvSpPr>
          <p:nvPr>
            <p:ph type="sldNum" sz="quarter" idx="12"/>
          </p:nvPr>
        </p:nvSpPr>
        <p:spPr/>
        <p:txBody>
          <a:bodyPr/>
          <a:lstStyle/>
          <a:p>
            <a:fld id="{A9135C31-6AD0-CA46-9D97-A5A6BD1305E0}" type="slidenum">
              <a:rPr lang="pt-PT" smtClean="0"/>
              <a:t>26</a:t>
            </a:fld>
            <a:endParaRPr lang="pt-PT"/>
          </a:p>
        </p:txBody>
      </p:sp>
    </p:spTree>
    <p:extLst>
      <p:ext uri="{BB962C8B-B14F-4D97-AF65-F5344CB8AC3E}">
        <p14:creationId xmlns:p14="http://schemas.microsoft.com/office/powerpoint/2010/main" val="409996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8AD204B4-99FB-F245-8CE5-123095AC8C38}"/>
              </a:ext>
            </a:extLst>
          </p:cNvPr>
          <p:cNvSpPr>
            <a:spLocks noGrp="1"/>
          </p:cNvSpPr>
          <p:nvPr>
            <p:ph type="sldNum" sz="quarter" idx="12"/>
          </p:nvPr>
        </p:nvSpPr>
        <p:spPr/>
        <p:txBody>
          <a:bodyPr/>
          <a:lstStyle/>
          <a:p>
            <a:fld id="{A9135C31-6AD0-CA46-9D97-A5A6BD1305E0}" type="slidenum">
              <a:rPr lang="pt-PT" smtClean="0"/>
              <a:t>27</a:t>
            </a:fld>
            <a:endParaRPr lang="pt-PT"/>
          </a:p>
        </p:txBody>
      </p:sp>
    </p:spTree>
    <p:extLst>
      <p:ext uri="{BB962C8B-B14F-4D97-AF65-F5344CB8AC3E}">
        <p14:creationId xmlns:p14="http://schemas.microsoft.com/office/powerpoint/2010/main" val="3142518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2">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4">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2" name="TextBox 1">
            <a:extLst>
              <a:ext uri="{FF2B5EF4-FFF2-40B4-BE49-F238E27FC236}">
                <a16:creationId xmlns:a16="http://schemas.microsoft.com/office/drawing/2014/main" id="{580CB8EB-7A79-A143-82E6-B84F9747AEF7}"/>
              </a:ext>
            </a:extLst>
          </p:cNvPr>
          <p:cNvSpPr txBox="1"/>
          <p:nvPr/>
        </p:nvSpPr>
        <p:spPr>
          <a:xfrm>
            <a:off x="1273205" y="6035826"/>
            <a:ext cx="9645589" cy="369332"/>
          </a:xfrm>
          <a:prstGeom prst="rect">
            <a:avLst/>
          </a:prstGeom>
          <a:noFill/>
        </p:spPr>
        <p:txBody>
          <a:bodyPr wrap="none" rtlCol="0">
            <a:spAutoFit/>
          </a:bodyPr>
          <a:lstStyle/>
          <a:p>
            <a:r>
              <a:rPr lang="en-PT" dirty="0">
                <a:solidFill>
                  <a:schemeClr val="bg1"/>
                </a:solidFill>
              </a:rPr>
              <a:t>TODO: Is this slide necessary?? Does not seam right, but it was in the professor’s notes</a:t>
            </a:r>
          </a:p>
        </p:txBody>
      </p:sp>
      <p:sp>
        <p:nvSpPr>
          <p:cNvPr id="8" name="Slide Number Placeholder 7">
            <a:extLst>
              <a:ext uri="{FF2B5EF4-FFF2-40B4-BE49-F238E27FC236}">
                <a16:creationId xmlns:a16="http://schemas.microsoft.com/office/drawing/2014/main" id="{2F6EA475-2B83-464E-A26C-C0FF5A48B08C}"/>
              </a:ext>
            </a:extLst>
          </p:cNvPr>
          <p:cNvSpPr>
            <a:spLocks noGrp="1"/>
          </p:cNvSpPr>
          <p:nvPr>
            <p:ph type="sldNum" sz="quarter" idx="12"/>
          </p:nvPr>
        </p:nvSpPr>
        <p:spPr/>
        <p:txBody>
          <a:bodyPr/>
          <a:lstStyle/>
          <a:p>
            <a:fld id="{A9135C31-6AD0-CA46-9D97-A5A6BD1305E0}" type="slidenum">
              <a:rPr lang="pt-PT" smtClean="0"/>
              <a:t>28</a:t>
            </a:fld>
            <a:endParaRPr lang="pt-PT"/>
          </a:p>
        </p:txBody>
      </p:sp>
    </p:spTree>
    <p:extLst>
      <p:ext uri="{BB962C8B-B14F-4D97-AF65-F5344CB8AC3E}">
        <p14:creationId xmlns:p14="http://schemas.microsoft.com/office/powerpoint/2010/main" val="271219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1487ED2-A3DF-BA4E-92AE-3C6A5F145F14}"/>
              </a:ext>
            </a:extLst>
          </p:cNvPr>
          <p:cNvSpPr>
            <a:spLocks noGrp="1"/>
          </p:cNvSpPr>
          <p:nvPr>
            <p:ph type="sldNum" sz="quarter" idx="12"/>
          </p:nvPr>
        </p:nvSpPr>
        <p:spPr/>
        <p:txBody>
          <a:bodyPr/>
          <a:lstStyle/>
          <a:p>
            <a:fld id="{A9135C31-6AD0-CA46-9D97-A5A6BD1305E0}" type="slidenum">
              <a:rPr lang="pt-PT" smtClean="0"/>
              <a:t>29</a:t>
            </a:fld>
            <a:endParaRPr lang="pt-PT"/>
          </a:p>
        </p:txBody>
      </p:sp>
    </p:spTree>
    <p:extLst>
      <p:ext uri="{BB962C8B-B14F-4D97-AF65-F5344CB8AC3E}">
        <p14:creationId xmlns:p14="http://schemas.microsoft.com/office/powerpoint/2010/main" val="64627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C6FE3180-A5E8-2D4C-9930-9AFC66CFE781}"/>
              </a:ext>
            </a:extLst>
          </p:cNvPr>
          <p:cNvSpPr>
            <a:spLocks noGrp="1"/>
          </p:cNvSpPr>
          <p:nvPr>
            <p:ph type="sldNum" sz="quarter" idx="12"/>
          </p:nvPr>
        </p:nvSpPr>
        <p:spPr/>
        <p:txBody>
          <a:bodyPr/>
          <a:lstStyle/>
          <a:p>
            <a:fld id="{A9135C31-6AD0-CA46-9D97-A5A6BD1305E0}" type="slidenum">
              <a:rPr lang="pt-PT" smtClean="0"/>
              <a:t>3</a:t>
            </a:fld>
            <a:endParaRPr lang="pt-PT"/>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8" name="Slide Number Placeholder 7">
            <a:extLst>
              <a:ext uri="{FF2B5EF4-FFF2-40B4-BE49-F238E27FC236}">
                <a16:creationId xmlns:a16="http://schemas.microsoft.com/office/drawing/2014/main" id="{ED9D154E-FCEB-254B-AD48-EDAACB692E1B}"/>
              </a:ext>
            </a:extLst>
          </p:cNvPr>
          <p:cNvSpPr>
            <a:spLocks noGrp="1"/>
          </p:cNvSpPr>
          <p:nvPr>
            <p:ph type="sldNum" sz="quarter" idx="12"/>
          </p:nvPr>
        </p:nvSpPr>
        <p:spPr/>
        <p:txBody>
          <a:bodyPr/>
          <a:lstStyle/>
          <a:p>
            <a:fld id="{A9135C31-6AD0-CA46-9D97-A5A6BD1305E0}" type="slidenum">
              <a:rPr lang="pt-PT" smtClean="0"/>
              <a:t>30</a:t>
            </a:fld>
            <a:endParaRPr lang="pt-PT"/>
          </a:p>
        </p:txBody>
      </p:sp>
    </p:spTree>
    <p:extLst>
      <p:ext uri="{BB962C8B-B14F-4D97-AF65-F5344CB8AC3E}">
        <p14:creationId xmlns:p14="http://schemas.microsoft.com/office/powerpoint/2010/main" val="147473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5C15EA-0873-A94A-9613-01122EB1D4A2}"/>
              </a:ext>
            </a:extLst>
          </p:cNvPr>
          <p:cNvSpPr>
            <a:spLocks noGrp="1"/>
          </p:cNvSpPr>
          <p:nvPr>
            <p:ph type="sldNum" sz="quarter" idx="12"/>
          </p:nvPr>
        </p:nvSpPr>
        <p:spPr/>
        <p:txBody>
          <a:bodyPr/>
          <a:lstStyle/>
          <a:p>
            <a:fld id="{A9135C31-6AD0-CA46-9D97-A5A6BD1305E0}" type="slidenum">
              <a:rPr lang="pt-PT" smtClean="0"/>
              <a:t>31</a:t>
            </a:fld>
            <a:endParaRPr lang="pt-PT"/>
          </a:p>
        </p:txBody>
      </p:sp>
    </p:spTree>
    <p:extLst>
      <p:ext uri="{BB962C8B-B14F-4D97-AF65-F5344CB8AC3E}">
        <p14:creationId xmlns:p14="http://schemas.microsoft.com/office/powerpoint/2010/main" val="2938550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940688921"/>
              </p:ext>
            </p:extLst>
          </p:nvPr>
        </p:nvGraphicFramePr>
        <p:xfrm>
          <a:off x="189200" y="2163600"/>
          <a:ext cx="7336800" cy="451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681976230"/>
              </p:ext>
            </p:extLst>
          </p:nvPr>
        </p:nvGraphicFramePr>
        <p:xfrm>
          <a:off x="7661189" y="3065346"/>
          <a:ext cx="4369619" cy="2286000"/>
        </p:xfrm>
        <a:graphic>
          <a:graphicData uri="http://schemas.openxmlformats.org/drawingml/2006/table">
            <a:tbl>
              <a:tblPr firstRow="1" bandRow="1">
                <a:tableStyleId>{5C22544A-7EE6-4342-B048-85BDC9FD1C3A}</a:tableStyleId>
              </a:tblPr>
              <a:tblGrid>
                <a:gridCol w="2014152">
                  <a:extLst>
                    <a:ext uri="{9D8B030D-6E8A-4147-A177-3AD203B41FA5}">
                      <a16:colId xmlns:a16="http://schemas.microsoft.com/office/drawing/2014/main" val="1505248282"/>
                    </a:ext>
                  </a:extLst>
                </a:gridCol>
                <a:gridCol w="840259">
                  <a:extLst>
                    <a:ext uri="{9D8B030D-6E8A-4147-A177-3AD203B41FA5}">
                      <a16:colId xmlns:a16="http://schemas.microsoft.com/office/drawing/2014/main" val="314865775"/>
                    </a:ext>
                  </a:extLst>
                </a:gridCol>
                <a:gridCol w="803189">
                  <a:extLst>
                    <a:ext uri="{9D8B030D-6E8A-4147-A177-3AD203B41FA5}">
                      <a16:colId xmlns:a16="http://schemas.microsoft.com/office/drawing/2014/main" val="514818751"/>
                    </a:ext>
                  </a:extLst>
                </a:gridCol>
                <a:gridCol w="712019">
                  <a:extLst>
                    <a:ext uri="{9D8B030D-6E8A-4147-A177-3AD203B41FA5}">
                      <a16:colId xmlns:a16="http://schemas.microsoft.com/office/drawing/2014/main" val="2592928591"/>
                    </a:ext>
                  </a:extLst>
                </a:gridCol>
              </a:tblGrid>
              <a:tr h="323217">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dirty="0"/>
                        <a:t>20%</a:t>
                      </a:r>
                    </a:p>
                  </a:txBody>
                  <a:tcPr/>
                </a:tc>
                <a:extLst>
                  <a:ext uri="{0D108BD9-81ED-4DB2-BD59-A6C34878D82A}">
                    <a16:rowId xmlns:a16="http://schemas.microsoft.com/office/drawing/2014/main" val="2730949961"/>
                  </a:ext>
                </a:extLst>
              </a:tr>
              <a:tr h="577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pPr algn="ctr"/>
                      <a:r>
                        <a:rPr lang="en-PT" dirty="0"/>
                        <a:t>22%</a:t>
                      </a:r>
                    </a:p>
                  </a:txBody>
                  <a:tcPr/>
                </a:tc>
                <a:extLst>
                  <a:ext uri="{0D108BD9-81ED-4DB2-BD59-A6C34878D82A}">
                    <a16:rowId xmlns:a16="http://schemas.microsoft.com/office/drawing/2014/main" val="554258469"/>
                  </a:ext>
                </a:extLst>
              </a:tr>
            </a:tbl>
          </a:graphicData>
        </a:graphic>
      </p:graphicFrame>
      <p:sp>
        <p:nvSpPr>
          <p:cNvPr id="8" name="Slide Number Placeholder 7">
            <a:extLst>
              <a:ext uri="{FF2B5EF4-FFF2-40B4-BE49-F238E27FC236}">
                <a16:creationId xmlns:a16="http://schemas.microsoft.com/office/drawing/2014/main" id="{EB645712-846F-1046-810A-CB58C80B453D}"/>
              </a:ext>
            </a:extLst>
          </p:cNvPr>
          <p:cNvSpPr>
            <a:spLocks noGrp="1"/>
          </p:cNvSpPr>
          <p:nvPr>
            <p:ph type="sldNum" sz="quarter" idx="12"/>
          </p:nvPr>
        </p:nvSpPr>
        <p:spPr/>
        <p:txBody>
          <a:bodyPr/>
          <a:lstStyle/>
          <a:p>
            <a:fld id="{A9135C31-6AD0-CA46-9D97-A5A6BD1305E0}" type="slidenum">
              <a:rPr lang="pt-PT" smtClean="0"/>
              <a:t>32</a:t>
            </a:fld>
            <a:endParaRPr lang="pt-PT"/>
          </a:p>
        </p:txBody>
      </p:sp>
    </p:spTree>
    <p:extLst>
      <p:ext uri="{BB962C8B-B14F-4D97-AF65-F5344CB8AC3E}">
        <p14:creationId xmlns:p14="http://schemas.microsoft.com/office/powerpoint/2010/main" val="313241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629982C2-D889-1341-84A1-D4DB2FCBFBE3}"/>
              </a:ext>
            </a:extLst>
          </p:cNvPr>
          <p:cNvGraphicFramePr>
            <a:graphicFrameLocks noGrp="1"/>
          </p:cNvGraphicFramePr>
          <p:nvPr>
            <p:extLst>
              <p:ext uri="{D42A27DB-BD31-4B8C-83A1-F6EECF244321}">
                <p14:modId xmlns:p14="http://schemas.microsoft.com/office/powerpoint/2010/main" val="2813802581"/>
              </p:ext>
            </p:extLst>
          </p:nvPr>
        </p:nvGraphicFramePr>
        <p:xfrm>
          <a:off x="7661189" y="3065346"/>
          <a:ext cx="4369619" cy="2286000"/>
        </p:xfrm>
        <a:graphic>
          <a:graphicData uri="http://schemas.openxmlformats.org/drawingml/2006/table">
            <a:tbl>
              <a:tblPr firstRow="1" bandRow="1">
                <a:tableStyleId>{5C22544A-7EE6-4342-B048-85BDC9FD1C3A}</a:tableStyleId>
              </a:tblPr>
              <a:tblGrid>
                <a:gridCol w="2014152">
                  <a:extLst>
                    <a:ext uri="{9D8B030D-6E8A-4147-A177-3AD203B41FA5}">
                      <a16:colId xmlns:a16="http://schemas.microsoft.com/office/drawing/2014/main" val="1505248282"/>
                    </a:ext>
                  </a:extLst>
                </a:gridCol>
                <a:gridCol w="840259">
                  <a:extLst>
                    <a:ext uri="{9D8B030D-6E8A-4147-A177-3AD203B41FA5}">
                      <a16:colId xmlns:a16="http://schemas.microsoft.com/office/drawing/2014/main" val="314865775"/>
                    </a:ext>
                  </a:extLst>
                </a:gridCol>
                <a:gridCol w="803189">
                  <a:extLst>
                    <a:ext uri="{9D8B030D-6E8A-4147-A177-3AD203B41FA5}">
                      <a16:colId xmlns:a16="http://schemas.microsoft.com/office/drawing/2014/main" val="514818751"/>
                    </a:ext>
                  </a:extLst>
                </a:gridCol>
                <a:gridCol w="712019">
                  <a:extLst>
                    <a:ext uri="{9D8B030D-6E8A-4147-A177-3AD203B41FA5}">
                      <a16:colId xmlns:a16="http://schemas.microsoft.com/office/drawing/2014/main" val="2592928591"/>
                    </a:ext>
                  </a:extLst>
                </a:gridCol>
              </a:tblGrid>
              <a:tr h="323217">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46ms</a:t>
                      </a:r>
                    </a:p>
                  </a:txBody>
                  <a:tcPr/>
                </a:tc>
                <a:tc>
                  <a:txBody>
                    <a:bodyPr/>
                    <a:lstStyle/>
                    <a:p>
                      <a:pPr algn="ctr"/>
                      <a:r>
                        <a:rPr lang="en-PT" dirty="0"/>
                        <a:t>20%</a:t>
                      </a:r>
                    </a:p>
                  </a:txBody>
                  <a:tcPr/>
                </a:tc>
                <a:extLst>
                  <a:ext uri="{0D108BD9-81ED-4DB2-BD59-A6C34878D82A}">
                    <a16:rowId xmlns:a16="http://schemas.microsoft.com/office/drawing/2014/main" val="2730949961"/>
                  </a:ext>
                </a:extLst>
              </a:tr>
              <a:tr h="577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49ms</a:t>
                      </a:r>
                    </a:p>
                  </a:txBody>
                  <a:tcPr/>
                </a:tc>
                <a:tc>
                  <a:txBody>
                    <a:bodyPr/>
                    <a:lstStyle/>
                    <a:p>
                      <a:pPr algn="ctr"/>
                      <a:r>
                        <a:rPr lang="en-PT" dirty="0"/>
                        <a:t>22%</a:t>
                      </a:r>
                    </a:p>
                  </a:txBody>
                  <a:tcPr/>
                </a:tc>
                <a:extLst>
                  <a:ext uri="{0D108BD9-81ED-4DB2-BD59-A6C34878D82A}">
                    <a16:rowId xmlns:a16="http://schemas.microsoft.com/office/drawing/2014/main" val="554258469"/>
                  </a:ext>
                </a:extLst>
              </a:tr>
            </a:tbl>
          </a:graphicData>
        </a:graphic>
      </p:graphicFrame>
      <p:graphicFrame>
        <p:nvGraphicFramePr>
          <p:cNvPr id="8" name="Chart 7">
            <a:extLst>
              <a:ext uri="{FF2B5EF4-FFF2-40B4-BE49-F238E27FC236}">
                <a16:creationId xmlns:a16="http://schemas.microsoft.com/office/drawing/2014/main" id="{400ABBEC-963D-784D-9490-D622BBED290B}"/>
              </a:ext>
            </a:extLst>
          </p:cNvPr>
          <p:cNvGraphicFramePr/>
          <p:nvPr/>
        </p:nvGraphicFramePr>
        <p:xfrm>
          <a:off x="189195" y="2163957"/>
          <a:ext cx="7338466" cy="4517210"/>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45D8F317-7698-2244-8093-964AF973F7CF}"/>
              </a:ext>
            </a:extLst>
          </p:cNvPr>
          <p:cNvSpPr>
            <a:spLocks noGrp="1"/>
          </p:cNvSpPr>
          <p:nvPr>
            <p:ph type="sldNum" sz="quarter" idx="12"/>
          </p:nvPr>
        </p:nvSpPr>
        <p:spPr/>
        <p:txBody>
          <a:bodyPr/>
          <a:lstStyle/>
          <a:p>
            <a:fld id="{A9135C31-6AD0-CA46-9D97-A5A6BD1305E0}" type="slidenum">
              <a:rPr lang="pt-PT" smtClean="0"/>
              <a:t>33</a:t>
            </a:fld>
            <a:endParaRPr lang="pt-PT"/>
          </a:p>
        </p:txBody>
      </p:sp>
    </p:spTree>
    <p:extLst>
      <p:ext uri="{BB962C8B-B14F-4D97-AF65-F5344CB8AC3E}">
        <p14:creationId xmlns:p14="http://schemas.microsoft.com/office/powerpoint/2010/main" val="79234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CB6D7867-B034-9A40-931B-75247CC25B2D}"/>
              </a:ext>
            </a:extLst>
          </p:cNvPr>
          <p:cNvPicPr>
            <a:picLocks noChangeAspect="1"/>
          </p:cNvPicPr>
          <p:nvPr/>
        </p:nvPicPr>
        <p:blipFill>
          <a:blip r:embed="rId5"/>
          <a:stretch>
            <a:fillRect/>
          </a:stretch>
        </p:blipFill>
        <p:spPr>
          <a:xfrm>
            <a:off x="1709292" y="6234260"/>
            <a:ext cx="9358304" cy="418548"/>
          </a:xfrm>
          <a:prstGeom prst="rect">
            <a:avLst/>
          </a:prstGeom>
        </p:spPr>
      </p:pic>
      <p:sp>
        <p:nvSpPr>
          <p:cNvPr id="7" name="Slide Number Placeholder 6">
            <a:extLst>
              <a:ext uri="{FF2B5EF4-FFF2-40B4-BE49-F238E27FC236}">
                <a16:creationId xmlns:a16="http://schemas.microsoft.com/office/drawing/2014/main" id="{FDCF731E-64E8-E743-A2D6-0DEBF5853293}"/>
              </a:ext>
            </a:extLst>
          </p:cNvPr>
          <p:cNvSpPr>
            <a:spLocks noGrp="1"/>
          </p:cNvSpPr>
          <p:nvPr>
            <p:ph type="sldNum" sz="quarter" idx="12"/>
          </p:nvPr>
        </p:nvSpPr>
        <p:spPr/>
        <p:txBody>
          <a:bodyPr/>
          <a:lstStyle/>
          <a:p>
            <a:fld id="{A9135C31-6AD0-CA46-9D97-A5A6BD1305E0}" type="slidenum">
              <a:rPr lang="pt-PT" smtClean="0"/>
              <a:t>34</a:t>
            </a:fld>
            <a:endParaRPr lang="pt-PT"/>
          </a:p>
        </p:txBody>
      </p:sp>
    </p:spTree>
    <p:extLst>
      <p:ext uri="{BB962C8B-B14F-4D97-AF65-F5344CB8AC3E}">
        <p14:creationId xmlns:p14="http://schemas.microsoft.com/office/powerpoint/2010/main" val="91597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1377816403"/>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33347611"/>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3061252" y="5658678"/>
            <a:ext cx="4139275" cy="923330"/>
          </a:xfrm>
          <a:prstGeom prst="rect">
            <a:avLst/>
          </a:prstGeom>
          <a:noFill/>
        </p:spPr>
        <p:txBody>
          <a:bodyPr wrap="none" rtlCol="0">
            <a:spAutoFit/>
          </a:bodyPr>
          <a:lstStyle/>
          <a:p>
            <a:r>
              <a:rPr lang="en-PT" dirty="0">
                <a:solidFill>
                  <a:schemeClr val="bg1"/>
                </a:solidFill>
              </a:rPr>
              <a:t>Proxy SGX &amp; Plain Redis</a:t>
            </a:r>
          </a:p>
          <a:p>
            <a:r>
              <a:rPr lang="en-PT" dirty="0">
                <a:solidFill>
                  <a:schemeClr val="bg1"/>
                </a:solidFill>
              </a:rPr>
              <a:t>Proxy SGX &amp; Homo Encrypted Redis</a:t>
            </a:r>
          </a:p>
          <a:p>
            <a:r>
              <a:rPr lang="en-PT" dirty="0">
                <a:solidFill>
                  <a:schemeClr val="bg1"/>
                </a:solidFill>
              </a:rPr>
              <a:t>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2759500" y="5861304"/>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2759500" y="6123432"/>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2761024" y="6394704"/>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D4FB8222-2499-B64F-B451-EFF1B08DE64D}"/>
              </a:ext>
            </a:extLst>
          </p:cNvPr>
          <p:cNvSpPr>
            <a:spLocks noGrp="1"/>
          </p:cNvSpPr>
          <p:nvPr>
            <p:ph type="sldNum" sz="quarter" idx="12"/>
          </p:nvPr>
        </p:nvSpPr>
        <p:spPr/>
        <p:txBody>
          <a:bodyPr/>
          <a:lstStyle/>
          <a:p>
            <a:fld id="{A9135C31-6AD0-CA46-9D97-A5A6BD1305E0}" type="slidenum">
              <a:rPr lang="pt-PT" smtClean="0"/>
              <a:t>35</a:t>
            </a:fld>
            <a:endParaRPr lang="pt-PT"/>
          </a:p>
        </p:txBody>
      </p:sp>
    </p:spTree>
    <p:extLst>
      <p:ext uri="{BB962C8B-B14F-4D97-AF65-F5344CB8AC3E}">
        <p14:creationId xmlns:p14="http://schemas.microsoft.com/office/powerpoint/2010/main" val="2634052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6" name="Slide Number Placeholder 5">
            <a:extLst>
              <a:ext uri="{FF2B5EF4-FFF2-40B4-BE49-F238E27FC236}">
                <a16:creationId xmlns:a16="http://schemas.microsoft.com/office/drawing/2014/main" id="{EFDFEAE3-FD83-7E44-A132-6275DCF04733}"/>
              </a:ext>
            </a:extLst>
          </p:cNvPr>
          <p:cNvSpPr>
            <a:spLocks noGrp="1"/>
          </p:cNvSpPr>
          <p:nvPr>
            <p:ph type="sldNum" sz="quarter" idx="12"/>
          </p:nvPr>
        </p:nvSpPr>
        <p:spPr/>
        <p:txBody>
          <a:bodyPr/>
          <a:lstStyle/>
          <a:p>
            <a:fld id="{A9135C31-6AD0-CA46-9D97-A5A6BD1305E0}" type="slidenum">
              <a:rPr lang="pt-PT" smtClean="0"/>
              <a:t>36</a:t>
            </a:fld>
            <a:endParaRPr lang="pt-PT"/>
          </a:p>
        </p:txBody>
      </p:sp>
    </p:spTree>
    <p:extLst>
      <p:ext uri="{BB962C8B-B14F-4D97-AF65-F5344CB8AC3E}">
        <p14:creationId xmlns:p14="http://schemas.microsoft.com/office/powerpoint/2010/main" val="3421673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138" y="2861779"/>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1276" y="2676248"/>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1108628" y="2500657"/>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2616" y="3318979"/>
            <a:ext cx="914400" cy="914400"/>
          </a:xfrm>
          <a:prstGeom prst="rect">
            <a:avLst/>
          </a:prstGeom>
        </p:spPr>
      </p:pic>
      <p:sp>
        <p:nvSpPr>
          <p:cNvPr id="22" name="Rounded Rectangle 21">
            <a:extLst>
              <a:ext uri="{FF2B5EF4-FFF2-40B4-BE49-F238E27FC236}">
                <a16:creationId xmlns:a16="http://schemas.microsoft.com/office/drawing/2014/main" id="{93ACF5D9-43EC-8E41-AC4E-85748DAC1118}"/>
              </a:ext>
            </a:extLst>
          </p:cNvPr>
          <p:cNvSpPr/>
          <p:nvPr/>
        </p:nvSpPr>
        <p:spPr>
          <a:xfrm>
            <a:off x="6699525" y="2357185"/>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23" name="Rounded Rectangle 22">
            <a:extLst>
              <a:ext uri="{FF2B5EF4-FFF2-40B4-BE49-F238E27FC236}">
                <a16:creationId xmlns:a16="http://schemas.microsoft.com/office/drawing/2014/main" id="{BE60F5F2-7FC4-EC49-B6BE-25057DA106BD}"/>
              </a:ext>
            </a:extLst>
          </p:cNvPr>
          <p:cNvSpPr/>
          <p:nvPr/>
        </p:nvSpPr>
        <p:spPr>
          <a:xfrm>
            <a:off x="5839994" y="2931852"/>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4" name="Rounded Rectangle 23">
            <a:extLst>
              <a:ext uri="{FF2B5EF4-FFF2-40B4-BE49-F238E27FC236}">
                <a16:creationId xmlns:a16="http://schemas.microsoft.com/office/drawing/2014/main" id="{77109F11-18B7-4A4E-ABD9-14C5122F1C2C}"/>
              </a:ext>
            </a:extLst>
          </p:cNvPr>
          <p:cNvSpPr/>
          <p:nvPr/>
        </p:nvSpPr>
        <p:spPr>
          <a:xfrm>
            <a:off x="5049664" y="3495358"/>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5" name="Rounded Rectangle 24">
            <a:extLst>
              <a:ext uri="{FF2B5EF4-FFF2-40B4-BE49-F238E27FC236}">
                <a16:creationId xmlns:a16="http://schemas.microsoft.com/office/drawing/2014/main" id="{10341083-6D1E-C449-8210-F6557335F336}"/>
              </a:ext>
            </a:extLst>
          </p:cNvPr>
          <p:cNvSpPr/>
          <p:nvPr/>
        </p:nvSpPr>
        <p:spPr>
          <a:xfrm>
            <a:off x="6906035" y="3253218"/>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6" name="Rounded Rectangle 25">
            <a:extLst>
              <a:ext uri="{FF2B5EF4-FFF2-40B4-BE49-F238E27FC236}">
                <a16:creationId xmlns:a16="http://schemas.microsoft.com/office/drawing/2014/main" id="{814C413D-8489-CE48-90F8-138FB317A1F0}"/>
              </a:ext>
            </a:extLst>
          </p:cNvPr>
          <p:cNvSpPr/>
          <p:nvPr/>
        </p:nvSpPr>
        <p:spPr>
          <a:xfrm>
            <a:off x="5216496" y="2315627"/>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6858" y="2172267"/>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276" y="2177490"/>
            <a:ext cx="914400" cy="914400"/>
          </a:xfrm>
          <a:prstGeom prst="rect">
            <a:avLst/>
          </a:prstGeom>
        </p:spPr>
      </p:pic>
      <p:sp>
        <p:nvSpPr>
          <p:cNvPr id="6" name="Slide Number Placeholder 5">
            <a:extLst>
              <a:ext uri="{FF2B5EF4-FFF2-40B4-BE49-F238E27FC236}">
                <a16:creationId xmlns:a16="http://schemas.microsoft.com/office/drawing/2014/main" id="{FF824773-1A66-024D-865D-6B131E982073}"/>
              </a:ext>
            </a:extLst>
          </p:cNvPr>
          <p:cNvSpPr>
            <a:spLocks noGrp="1"/>
          </p:cNvSpPr>
          <p:nvPr>
            <p:ph type="sldNum" sz="quarter" idx="12"/>
          </p:nvPr>
        </p:nvSpPr>
        <p:spPr/>
        <p:txBody>
          <a:bodyPr/>
          <a:lstStyle/>
          <a:p>
            <a:fld id="{A9135C31-6AD0-CA46-9D97-A5A6BD1305E0}" type="slidenum">
              <a:rPr lang="pt-PT" smtClean="0"/>
              <a:t>37</a:t>
            </a:fld>
            <a:endParaRPr lang="pt-PT"/>
          </a:p>
        </p:txBody>
      </p:sp>
    </p:spTree>
    <p:extLst>
      <p:ext uri="{BB962C8B-B14F-4D97-AF65-F5344CB8AC3E}">
        <p14:creationId xmlns:p14="http://schemas.microsoft.com/office/powerpoint/2010/main" val="250680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3412878794"/>
              </p:ext>
            </p:extLst>
          </p:nvPr>
        </p:nvGraphicFramePr>
        <p:xfrm>
          <a:off x="2434896" y="2238217"/>
          <a:ext cx="7322207" cy="4619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64AF1B8-29AB-424C-A55E-5381CFCB1C3A}"/>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2075697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2"/>
          <a:stretch>
            <a:fillRect/>
          </a:stretch>
        </p:blipFill>
        <p:spPr>
          <a:xfrm>
            <a:off x="7358063" y="294543"/>
            <a:ext cx="4555155" cy="706048"/>
          </a:xfrm>
          <a:prstGeom prst="rect">
            <a:avLst/>
          </a:prstGeom>
        </p:spPr>
      </p:pic>
      <p:sp>
        <p:nvSpPr>
          <p:cNvPr id="5" name="Slide Number Placeholder 4">
            <a:extLst>
              <a:ext uri="{FF2B5EF4-FFF2-40B4-BE49-F238E27FC236}">
                <a16:creationId xmlns:a16="http://schemas.microsoft.com/office/drawing/2014/main" id="{C90409F5-84EE-CA47-8147-2626A3BA2C2D}"/>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Cloud Adoption</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980928568"/>
              </p:ext>
            </p:extLst>
          </p:nvPr>
        </p:nvGraphicFramePr>
        <p:xfrm>
          <a:off x="5303560" y="2183120"/>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6154348" y="5057731"/>
            <a:ext cx="620683" cy="369332"/>
          </a:xfrm>
          <a:prstGeom prst="rect">
            <a:avLst/>
          </a:prstGeom>
          <a:noFill/>
        </p:spPr>
        <p:txBody>
          <a:bodyPr wrap="none" rtlCol="0">
            <a:spAutoFit/>
          </a:bodyPr>
          <a:lstStyle/>
          <a:p>
            <a:r>
              <a:rPr lang="en-PT" dirty="0">
                <a:solidFill>
                  <a:schemeClr val="bg1"/>
                </a:solidFill>
              </a:rPr>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6154348" y="4619867"/>
            <a:ext cx="620683" cy="369332"/>
          </a:xfrm>
          <a:prstGeom prst="rect">
            <a:avLst/>
          </a:prstGeom>
          <a:noFill/>
        </p:spPr>
        <p:txBody>
          <a:bodyPr wrap="none" rtlCol="0">
            <a:spAutoFit/>
          </a:bodyPr>
          <a:lstStyle/>
          <a:p>
            <a:r>
              <a:rPr lang="en-PT" dirty="0">
                <a:solidFill>
                  <a:schemeClr val="bg1"/>
                </a:solidFill>
              </a:rPr>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11003280" y="4310651"/>
            <a:ext cx="620683" cy="369332"/>
          </a:xfrm>
          <a:prstGeom prst="rect">
            <a:avLst/>
          </a:prstGeom>
          <a:noFill/>
        </p:spPr>
        <p:txBody>
          <a:bodyPr wrap="none" rtlCol="0">
            <a:spAutoFit/>
          </a:bodyPr>
          <a:lstStyle/>
          <a:p>
            <a:r>
              <a:rPr lang="en-PT" dirty="0">
                <a:solidFill>
                  <a:schemeClr val="bg1"/>
                </a:solidFill>
              </a:rPr>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11003279" y="3244334"/>
            <a:ext cx="620683" cy="369332"/>
          </a:xfrm>
          <a:prstGeom prst="rect">
            <a:avLst/>
          </a:prstGeom>
          <a:noFill/>
        </p:spPr>
        <p:txBody>
          <a:bodyPr wrap="none" rtlCol="0">
            <a:spAutoFit/>
          </a:bodyPr>
          <a:lstStyle/>
          <a:p>
            <a:r>
              <a:rPr lang="en-PT" dirty="0">
                <a:solidFill>
                  <a:schemeClr val="bg1"/>
                </a:solidFill>
              </a:rPr>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5575169" y="6320557"/>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13" name="TextBox 12">
            <a:extLst>
              <a:ext uri="{FF2B5EF4-FFF2-40B4-BE49-F238E27FC236}">
                <a16:creationId xmlns:a16="http://schemas.microsoft.com/office/drawing/2014/main" id="{12FA9C65-C0E6-744A-B2AB-E98838CDF9F1}"/>
              </a:ext>
            </a:extLst>
          </p:cNvPr>
          <p:cNvSpPr txBox="1"/>
          <p:nvPr/>
        </p:nvSpPr>
        <p:spPr>
          <a:xfrm>
            <a:off x="414534" y="2198223"/>
            <a:ext cx="4573576" cy="1754326"/>
          </a:xfrm>
          <a:prstGeom prst="rect">
            <a:avLst/>
          </a:prstGeom>
          <a:noFill/>
        </p:spPr>
        <p:txBody>
          <a:bodyPr wrap="square" rtlCol="0">
            <a:spAutoFit/>
          </a:bodyPr>
          <a:lstStyle/>
          <a:p>
            <a:pPr marL="285750" indent="-285750">
              <a:buFont typeface="Arial" panose="020B0604020202020204" pitchFamily="34" charset="0"/>
              <a:buChar char="•"/>
            </a:pPr>
            <a:r>
              <a:rPr lang="en-PT" dirty="0">
                <a:solidFill>
                  <a:schemeClr val="bg1"/>
                </a:solidFill>
              </a:rPr>
              <a:t>Data on the cloud is rising.</a:t>
            </a:r>
          </a:p>
          <a:p>
            <a:pPr marL="285750" indent="-285750">
              <a:buFont typeface="Arial" panose="020B0604020202020204" pitchFamily="34" charset="0"/>
              <a:buChar char="•"/>
            </a:pPr>
            <a:endParaRPr lang="en-PT" dirty="0">
              <a:solidFill>
                <a:schemeClr val="bg1"/>
              </a:solidFill>
            </a:endParaRPr>
          </a:p>
          <a:p>
            <a:pPr marL="285750" indent="-285750">
              <a:buFont typeface="Arial" panose="020B0604020202020204" pitchFamily="34" charset="0"/>
              <a:buChar char="•"/>
            </a:pPr>
            <a:r>
              <a:rPr lang="en-PT" dirty="0">
                <a:solidFill>
                  <a:schemeClr val="bg1"/>
                </a:solidFill>
              </a:rPr>
              <a:t>Processing and </a:t>
            </a:r>
            <a:r>
              <a:rPr lang="en-PT" b="1" dirty="0">
                <a:solidFill>
                  <a:schemeClr val="bg1"/>
                </a:solidFill>
              </a:rPr>
              <a:t>Storage</a:t>
            </a:r>
            <a:r>
              <a:rPr lang="en-PT" dirty="0">
                <a:solidFill>
                  <a:schemeClr val="bg1"/>
                </a:solidFill>
              </a:rPr>
              <a:t> needs more important than ever.</a:t>
            </a:r>
          </a:p>
          <a:p>
            <a:pPr marL="285750" indent="-285750">
              <a:buFont typeface="Arial" panose="020B0604020202020204" pitchFamily="34" charset="0"/>
              <a:buChar char="•"/>
            </a:pPr>
            <a:endParaRPr lang="en-PT" dirty="0">
              <a:solidFill>
                <a:schemeClr val="bg1"/>
              </a:solidFill>
            </a:endParaRPr>
          </a:p>
          <a:p>
            <a:pPr marL="285750" indent="-285750">
              <a:buFont typeface="Arial" panose="020B0604020202020204" pitchFamily="34" charset="0"/>
              <a:buChar char="•"/>
            </a:pPr>
            <a:r>
              <a:rPr lang="en-PT" dirty="0">
                <a:solidFill>
                  <a:schemeClr val="bg1"/>
                </a:solidFill>
              </a:rPr>
              <a:t>Rise of </a:t>
            </a:r>
            <a:r>
              <a:rPr lang="en-PT" b="1" dirty="0">
                <a:solidFill>
                  <a:schemeClr val="bg1"/>
                </a:solidFill>
              </a:rPr>
              <a:t>NoSQL</a:t>
            </a:r>
            <a:r>
              <a:rPr lang="en-PT" dirty="0">
                <a:solidFill>
                  <a:schemeClr val="bg1"/>
                </a:solidFill>
              </a:rPr>
              <a:t> databases.</a:t>
            </a:r>
          </a:p>
        </p:txBody>
      </p:sp>
      <p:graphicFrame>
        <p:nvGraphicFramePr>
          <p:cNvPr id="2" name="Table 5">
            <a:extLst>
              <a:ext uri="{FF2B5EF4-FFF2-40B4-BE49-F238E27FC236}">
                <a16:creationId xmlns:a16="http://schemas.microsoft.com/office/drawing/2014/main" id="{B06217AB-68CC-9244-864B-F7EB9FEDFEA5}"/>
              </a:ext>
            </a:extLst>
          </p:cNvPr>
          <p:cNvGraphicFramePr>
            <a:graphicFrameLocks noGrp="1"/>
          </p:cNvGraphicFramePr>
          <p:nvPr>
            <p:extLst>
              <p:ext uri="{D42A27DB-BD31-4B8C-83A1-F6EECF244321}">
                <p14:modId xmlns:p14="http://schemas.microsoft.com/office/powerpoint/2010/main" val="3992841603"/>
              </p:ext>
            </p:extLst>
          </p:nvPr>
        </p:nvGraphicFramePr>
        <p:xfrm>
          <a:off x="568037" y="4129123"/>
          <a:ext cx="3800144" cy="2595880"/>
        </p:xfrm>
        <a:graphic>
          <a:graphicData uri="http://schemas.openxmlformats.org/drawingml/2006/table">
            <a:tbl>
              <a:tblPr firstRow="1" bandRow="1">
                <a:tableStyleId>{5C22544A-7EE6-4342-B048-85BDC9FD1C3A}</a:tableStyleId>
              </a:tblPr>
              <a:tblGrid>
                <a:gridCol w="800418">
                  <a:extLst>
                    <a:ext uri="{9D8B030D-6E8A-4147-A177-3AD203B41FA5}">
                      <a16:colId xmlns:a16="http://schemas.microsoft.com/office/drawing/2014/main" val="3951518125"/>
                    </a:ext>
                  </a:extLst>
                </a:gridCol>
                <a:gridCol w="1499863">
                  <a:extLst>
                    <a:ext uri="{9D8B030D-6E8A-4147-A177-3AD203B41FA5}">
                      <a16:colId xmlns:a16="http://schemas.microsoft.com/office/drawing/2014/main" val="885491308"/>
                    </a:ext>
                  </a:extLst>
                </a:gridCol>
                <a:gridCol w="1499863">
                  <a:extLst>
                    <a:ext uri="{9D8B030D-6E8A-4147-A177-3AD203B41FA5}">
                      <a16:colId xmlns:a16="http://schemas.microsoft.com/office/drawing/2014/main" val="1376755198"/>
                    </a:ext>
                  </a:extLst>
                </a:gridCol>
              </a:tblGrid>
              <a:tr h="370840">
                <a:tc>
                  <a:txBody>
                    <a:bodyPr/>
                    <a:lstStyle/>
                    <a:p>
                      <a:r>
                        <a:rPr lang="en-PT" dirty="0"/>
                        <a:t>Rank</a:t>
                      </a:r>
                    </a:p>
                  </a:txBody>
                  <a:tcPr/>
                </a:tc>
                <a:tc>
                  <a:txBody>
                    <a:bodyPr/>
                    <a:lstStyle/>
                    <a:p>
                      <a:r>
                        <a:rPr lang="en-PT" dirty="0"/>
                        <a:t>DBMS</a:t>
                      </a:r>
                    </a:p>
                  </a:txBody>
                  <a:tcPr/>
                </a:tc>
                <a:tc>
                  <a:txBody>
                    <a:bodyPr/>
                    <a:lstStyle/>
                    <a:p>
                      <a:r>
                        <a:rPr lang="en-PT" dirty="0"/>
                        <a:t>Model</a:t>
                      </a:r>
                    </a:p>
                  </a:txBody>
                  <a:tcPr/>
                </a:tc>
                <a:extLst>
                  <a:ext uri="{0D108BD9-81ED-4DB2-BD59-A6C34878D82A}">
                    <a16:rowId xmlns:a16="http://schemas.microsoft.com/office/drawing/2014/main" val="2615882496"/>
                  </a:ext>
                </a:extLst>
              </a:tr>
              <a:tr h="370840">
                <a:tc>
                  <a:txBody>
                    <a:bodyPr/>
                    <a:lstStyle/>
                    <a:p>
                      <a:r>
                        <a:rPr lang="en-PT" dirty="0"/>
                        <a:t>1.</a:t>
                      </a:r>
                    </a:p>
                  </a:txBody>
                  <a:tcPr/>
                </a:tc>
                <a:tc>
                  <a:txBody>
                    <a:bodyPr/>
                    <a:lstStyle/>
                    <a:p>
                      <a:r>
                        <a:rPr lang="en-PT" dirty="0"/>
                        <a:t>Oracle</a:t>
                      </a:r>
                    </a:p>
                  </a:txBody>
                  <a:tcPr/>
                </a:tc>
                <a:tc>
                  <a:txBody>
                    <a:bodyPr/>
                    <a:lstStyle/>
                    <a:p>
                      <a:r>
                        <a:rPr lang="en-PT" dirty="0"/>
                        <a:t>Relational</a:t>
                      </a:r>
                    </a:p>
                  </a:txBody>
                  <a:tcPr/>
                </a:tc>
                <a:extLst>
                  <a:ext uri="{0D108BD9-81ED-4DB2-BD59-A6C34878D82A}">
                    <a16:rowId xmlns:a16="http://schemas.microsoft.com/office/drawing/2014/main" val="3595007179"/>
                  </a:ext>
                </a:extLst>
              </a:tr>
              <a:tr h="370840">
                <a:tc>
                  <a:txBody>
                    <a:bodyPr/>
                    <a:lstStyle/>
                    <a:p>
                      <a:r>
                        <a:rPr lang="en-PT" dirty="0"/>
                        <a:t>2.</a:t>
                      </a:r>
                    </a:p>
                  </a:txBody>
                  <a:tcPr/>
                </a:tc>
                <a:tc>
                  <a:txBody>
                    <a:bodyPr/>
                    <a:lstStyle/>
                    <a:p>
                      <a:r>
                        <a:rPr lang="en-PT" dirty="0"/>
                        <a:t>MySQL</a:t>
                      </a:r>
                    </a:p>
                  </a:txBody>
                  <a:tcPr/>
                </a:tc>
                <a:tc>
                  <a:txBody>
                    <a:bodyPr/>
                    <a:lstStyle/>
                    <a:p>
                      <a:r>
                        <a:rPr lang="en-PT" dirty="0"/>
                        <a:t>Relational</a:t>
                      </a:r>
                    </a:p>
                  </a:txBody>
                  <a:tcPr/>
                </a:tc>
                <a:extLst>
                  <a:ext uri="{0D108BD9-81ED-4DB2-BD59-A6C34878D82A}">
                    <a16:rowId xmlns:a16="http://schemas.microsoft.com/office/drawing/2014/main" val="637362646"/>
                  </a:ext>
                </a:extLst>
              </a:tr>
              <a:tr h="370840">
                <a:tc>
                  <a:txBody>
                    <a:bodyPr/>
                    <a:lstStyle/>
                    <a:p>
                      <a:r>
                        <a:rPr lang="en-PT" dirty="0"/>
                        <a:t>…</a:t>
                      </a:r>
                    </a:p>
                  </a:txBody>
                  <a:tcPr/>
                </a:tc>
                <a:tc>
                  <a:txBody>
                    <a:bodyPr/>
                    <a:lstStyle/>
                    <a:p>
                      <a:r>
                        <a:rPr lang="en-PT" dirty="0"/>
                        <a:t>…</a:t>
                      </a:r>
                    </a:p>
                  </a:txBody>
                  <a:tcPr/>
                </a:tc>
                <a:tc>
                  <a:txBody>
                    <a:bodyPr/>
                    <a:lstStyle/>
                    <a:p>
                      <a:r>
                        <a:rPr lang="en-PT" dirty="0"/>
                        <a:t>…</a:t>
                      </a:r>
                    </a:p>
                  </a:txBody>
                  <a:tcPr/>
                </a:tc>
                <a:extLst>
                  <a:ext uri="{0D108BD9-81ED-4DB2-BD59-A6C34878D82A}">
                    <a16:rowId xmlns:a16="http://schemas.microsoft.com/office/drawing/2014/main" val="810869957"/>
                  </a:ext>
                </a:extLst>
              </a:tr>
              <a:tr h="370840">
                <a:tc>
                  <a:txBody>
                    <a:bodyPr/>
                    <a:lstStyle/>
                    <a:p>
                      <a:r>
                        <a:rPr lang="en-PT" dirty="0"/>
                        <a:t>5.</a:t>
                      </a:r>
                    </a:p>
                  </a:txBody>
                  <a:tcPr/>
                </a:tc>
                <a:tc>
                  <a:txBody>
                    <a:bodyPr/>
                    <a:lstStyle/>
                    <a:p>
                      <a:r>
                        <a:rPr lang="en-PT" dirty="0"/>
                        <a:t>MongoDB</a:t>
                      </a:r>
                    </a:p>
                  </a:txBody>
                  <a:tcPr/>
                </a:tc>
                <a:tc>
                  <a:txBody>
                    <a:bodyPr/>
                    <a:lstStyle/>
                    <a:p>
                      <a:r>
                        <a:rPr lang="en-PT" dirty="0"/>
                        <a:t>Document</a:t>
                      </a:r>
                    </a:p>
                  </a:txBody>
                  <a:tcPr/>
                </a:tc>
                <a:extLst>
                  <a:ext uri="{0D108BD9-81ED-4DB2-BD59-A6C34878D82A}">
                    <a16:rowId xmlns:a16="http://schemas.microsoft.com/office/drawing/2014/main" val="2329615428"/>
                  </a:ext>
                </a:extLst>
              </a:tr>
              <a:tr h="370840">
                <a:tc>
                  <a:txBody>
                    <a:bodyPr/>
                    <a:lstStyle/>
                    <a:p>
                      <a:r>
                        <a:rPr lang="en-PT" dirty="0"/>
                        <a:t>…</a:t>
                      </a:r>
                    </a:p>
                  </a:txBody>
                  <a:tcPr/>
                </a:tc>
                <a:tc>
                  <a:txBody>
                    <a:bodyPr/>
                    <a:lstStyle/>
                    <a:p>
                      <a:r>
                        <a:rPr lang="en-PT" dirty="0"/>
                        <a:t>…</a:t>
                      </a:r>
                    </a:p>
                  </a:txBody>
                  <a:tcPr/>
                </a:tc>
                <a:tc>
                  <a:txBody>
                    <a:bodyPr/>
                    <a:lstStyle/>
                    <a:p>
                      <a:r>
                        <a:rPr lang="en-PT" dirty="0"/>
                        <a:t>…</a:t>
                      </a:r>
                    </a:p>
                  </a:txBody>
                  <a:tcPr/>
                </a:tc>
                <a:extLst>
                  <a:ext uri="{0D108BD9-81ED-4DB2-BD59-A6C34878D82A}">
                    <a16:rowId xmlns:a16="http://schemas.microsoft.com/office/drawing/2014/main" val="486572194"/>
                  </a:ext>
                </a:extLst>
              </a:tr>
              <a:tr h="370840">
                <a:tc>
                  <a:txBody>
                    <a:bodyPr/>
                    <a:lstStyle/>
                    <a:p>
                      <a:r>
                        <a:rPr lang="en-PT" dirty="0"/>
                        <a:t>8.</a:t>
                      </a:r>
                    </a:p>
                  </a:txBody>
                  <a:tcPr/>
                </a:tc>
                <a:tc>
                  <a:txBody>
                    <a:bodyPr/>
                    <a:lstStyle/>
                    <a:p>
                      <a:r>
                        <a:rPr lang="en-PT" dirty="0"/>
                        <a:t>Redis</a:t>
                      </a:r>
                    </a:p>
                  </a:txBody>
                  <a:tcPr/>
                </a:tc>
                <a:tc>
                  <a:txBody>
                    <a:bodyPr/>
                    <a:lstStyle/>
                    <a:p>
                      <a:r>
                        <a:rPr lang="en-PT" dirty="0"/>
                        <a:t>Key-Value</a:t>
                      </a:r>
                    </a:p>
                  </a:txBody>
                  <a:tcPr/>
                </a:tc>
                <a:extLst>
                  <a:ext uri="{0D108BD9-81ED-4DB2-BD59-A6C34878D82A}">
                    <a16:rowId xmlns:a16="http://schemas.microsoft.com/office/drawing/2014/main" val="4202875270"/>
                  </a:ext>
                </a:extLst>
              </a:tr>
            </a:tbl>
          </a:graphicData>
        </a:graphic>
      </p:graphicFrame>
      <p:sp>
        <p:nvSpPr>
          <p:cNvPr id="14" name="Slide Number Placeholder 13">
            <a:extLst>
              <a:ext uri="{FF2B5EF4-FFF2-40B4-BE49-F238E27FC236}">
                <a16:creationId xmlns:a16="http://schemas.microsoft.com/office/drawing/2014/main" id="{685E078E-5E1A-1D4A-96AF-2A6A6B81B8C3}"/>
              </a:ext>
            </a:extLst>
          </p:cNvPr>
          <p:cNvSpPr>
            <a:spLocks noGrp="1"/>
          </p:cNvSpPr>
          <p:nvPr>
            <p:ph type="sldNum" sz="quarter" idx="12"/>
          </p:nvPr>
        </p:nvSpPr>
        <p:spPr/>
        <p:txBody>
          <a:bodyPr/>
          <a:lstStyle/>
          <a:p>
            <a:fld id="{A9135C31-6AD0-CA46-9D97-A5A6BD1305E0}" type="slidenum">
              <a:rPr lang="pt-PT" smtClean="0"/>
              <a:t>4</a:t>
            </a:fld>
            <a:endParaRPr lang="pt-PT"/>
          </a:p>
        </p:txBody>
      </p:sp>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
        <p:nvSpPr>
          <p:cNvPr id="5" name="Slide Number Placeholder 4">
            <a:extLst>
              <a:ext uri="{FF2B5EF4-FFF2-40B4-BE49-F238E27FC236}">
                <a16:creationId xmlns:a16="http://schemas.microsoft.com/office/drawing/2014/main" id="{FDDDE64F-53D9-1F40-AACB-071FF5A8A775}"/>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47037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57611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43</a:t>
            </a:fld>
            <a:endParaRPr lang="pt-PT"/>
          </a:p>
        </p:txBody>
      </p:sp>
    </p:spTree>
    <p:extLst>
      <p:ext uri="{BB962C8B-B14F-4D97-AF65-F5344CB8AC3E}">
        <p14:creationId xmlns:p14="http://schemas.microsoft.com/office/powerpoint/2010/main" val="161024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44</a:t>
            </a:fld>
            <a:endParaRPr lang="pt-PT"/>
          </a:p>
        </p:txBody>
      </p:sp>
    </p:spTree>
    <p:extLst>
      <p:ext uri="{BB962C8B-B14F-4D97-AF65-F5344CB8AC3E}">
        <p14:creationId xmlns:p14="http://schemas.microsoft.com/office/powerpoint/2010/main" val="4192359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217234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3184285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111425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552996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49</a:t>
            </a:fld>
            <a:endParaRPr lang="pt-PT"/>
          </a:p>
        </p:txBody>
      </p:sp>
    </p:spTree>
    <p:extLst>
      <p:ext uri="{BB962C8B-B14F-4D97-AF65-F5344CB8AC3E}">
        <p14:creationId xmlns:p14="http://schemas.microsoft.com/office/powerpoint/2010/main" val="374967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6" name="Slide Number Placeholder 5">
            <a:extLst>
              <a:ext uri="{FF2B5EF4-FFF2-40B4-BE49-F238E27FC236}">
                <a16:creationId xmlns:a16="http://schemas.microsoft.com/office/drawing/2014/main" id="{2600E9B4-A9E7-1344-8431-1067BE0BA40F}"/>
              </a:ext>
            </a:extLst>
          </p:cNvPr>
          <p:cNvSpPr>
            <a:spLocks noGrp="1"/>
          </p:cNvSpPr>
          <p:nvPr>
            <p:ph type="sldNum" sz="quarter" idx="12"/>
          </p:nvPr>
        </p:nvSpPr>
        <p:spPr/>
        <p:txBody>
          <a:bodyPr/>
          <a:lstStyle/>
          <a:p>
            <a:fld id="{A9135C31-6AD0-CA46-9D97-A5A6BD1305E0}" type="slidenum">
              <a:rPr lang="pt-PT" smtClean="0"/>
              <a:t>5</a:t>
            </a:fld>
            <a:endParaRPr lang="pt-PT"/>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50</a:t>
            </a:fld>
            <a:endParaRPr lang="pt-PT"/>
          </a:p>
        </p:txBody>
      </p:sp>
    </p:spTree>
    <p:extLst>
      <p:ext uri="{BB962C8B-B14F-4D97-AF65-F5344CB8AC3E}">
        <p14:creationId xmlns:p14="http://schemas.microsoft.com/office/powerpoint/2010/main" val="3209363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51</a:t>
            </a:fld>
            <a:endParaRPr lang="pt-PT"/>
          </a:p>
        </p:txBody>
      </p:sp>
    </p:spTree>
    <p:extLst>
      <p:ext uri="{BB962C8B-B14F-4D97-AF65-F5344CB8AC3E}">
        <p14:creationId xmlns:p14="http://schemas.microsoft.com/office/powerpoint/2010/main" val="402729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52</a:t>
            </a:fld>
            <a:endParaRPr lang="pt-PT"/>
          </a:p>
        </p:txBody>
      </p:sp>
    </p:spTree>
    <p:extLst>
      <p:ext uri="{BB962C8B-B14F-4D97-AF65-F5344CB8AC3E}">
        <p14:creationId xmlns:p14="http://schemas.microsoft.com/office/powerpoint/2010/main" val="297839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53</a:t>
            </a:fld>
            <a:endParaRPr lang="pt-PT"/>
          </a:p>
        </p:txBody>
      </p:sp>
    </p:spTree>
    <p:extLst>
      <p:ext uri="{BB962C8B-B14F-4D97-AF65-F5344CB8AC3E}">
        <p14:creationId xmlns:p14="http://schemas.microsoft.com/office/powerpoint/2010/main" val="2333541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54</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8" name="Slide Number Placeholder 7">
            <a:extLst>
              <a:ext uri="{FF2B5EF4-FFF2-40B4-BE49-F238E27FC236}">
                <a16:creationId xmlns:a16="http://schemas.microsoft.com/office/drawing/2014/main" id="{B2729C14-3A05-3441-B72B-9CECB9D34CF5}"/>
              </a:ext>
            </a:extLst>
          </p:cNvPr>
          <p:cNvSpPr>
            <a:spLocks noGrp="1"/>
          </p:cNvSpPr>
          <p:nvPr>
            <p:ph type="sldNum" sz="quarter" idx="12"/>
          </p:nvPr>
        </p:nvSpPr>
        <p:spPr/>
        <p:txBody>
          <a:bodyPr/>
          <a:lstStyle/>
          <a:p>
            <a:fld id="{A9135C31-6AD0-CA46-9D97-A5A6BD1305E0}" type="slidenum">
              <a:rPr lang="pt-PT" smtClean="0"/>
              <a:t>6</a:t>
            </a:fld>
            <a:endParaRPr lang="pt-PT"/>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8">
            <a:extLst>
              <a:ext uri="{BEBA8EAE-BF5A-486C-A8C5-ECC9F3942E4B}">
                <a14:imgProps xmlns:a14="http://schemas.microsoft.com/office/drawing/2010/main">
                  <a14:imgLayer r:embed="rId9">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0">
            <a:extLst>
              <a:ext uri="{BEBA8EAE-BF5A-486C-A8C5-ECC9F3942E4B}">
                <a14:imgProps xmlns:a14="http://schemas.microsoft.com/office/drawing/2010/main">
                  <a14:imgLayer r:embed="rId11">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46A37DA2-B469-494F-BDF6-0C37DEF1DBE4}"/>
              </a:ext>
            </a:extLst>
          </p:cNvPr>
          <p:cNvSpPr>
            <a:spLocks noGrp="1"/>
          </p:cNvSpPr>
          <p:nvPr>
            <p:ph type="sldNum" sz="quarter" idx="12"/>
          </p:nvPr>
        </p:nvSpPr>
        <p:spPr/>
        <p:txBody>
          <a:bodyPr/>
          <a:lstStyle/>
          <a:p>
            <a:fld id="{A9135C31-6AD0-CA46-9D97-A5A6BD1305E0}" type="slidenum">
              <a:rPr lang="pt-PT" smtClean="0"/>
              <a:t>7</a:t>
            </a:fld>
            <a:endParaRPr lang="pt-PT"/>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6" name="Slide Number Placeholder 5">
            <a:extLst>
              <a:ext uri="{FF2B5EF4-FFF2-40B4-BE49-F238E27FC236}">
                <a16:creationId xmlns:a16="http://schemas.microsoft.com/office/drawing/2014/main" id="{BDB05C15-1FF8-E248-8786-735B7C0389B5}"/>
              </a:ext>
            </a:extLst>
          </p:cNvPr>
          <p:cNvSpPr>
            <a:spLocks noGrp="1"/>
          </p:cNvSpPr>
          <p:nvPr>
            <p:ph type="sldNum" sz="quarter" idx="12"/>
          </p:nvPr>
        </p:nvSpPr>
        <p:spPr/>
        <p:txBody>
          <a:bodyPr/>
          <a:lstStyle/>
          <a:p>
            <a:fld id="{A9135C31-6AD0-CA46-9D97-A5A6BD1305E0}" type="slidenum">
              <a:rPr lang="pt-PT" smtClean="0"/>
              <a:t>8</a:t>
            </a:fld>
            <a:endParaRPr lang="pt-PT"/>
          </a:p>
        </p:txBody>
      </p:sp>
    </p:spTree>
    <p:extLst>
      <p:ext uri="{BB962C8B-B14F-4D97-AF65-F5344CB8AC3E}">
        <p14:creationId xmlns:p14="http://schemas.microsoft.com/office/powerpoint/2010/main" val="393228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7" name="Slide Number Placeholder 6">
            <a:extLst>
              <a:ext uri="{FF2B5EF4-FFF2-40B4-BE49-F238E27FC236}">
                <a16:creationId xmlns:a16="http://schemas.microsoft.com/office/drawing/2014/main" id="{E88452E6-A5AB-E641-81A8-829A854A321F}"/>
              </a:ext>
            </a:extLst>
          </p:cNvPr>
          <p:cNvSpPr>
            <a:spLocks noGrp="1"/>
          </p:cNvSpPr>
          <p:nvPr>
            <p:ph type="sldNum" sz="quarter" idx="12"/>
          </p:nvPr>
        </p:nvSpPr>
        <p:spPr/>
        <p:txBody>
          <a:bodyPr/>
          <a:lstStyle/>
          <a:p>
            <a:fld id="{A9135C31-6AD0-CA46-9D97-A5A6BD1305E0}" type="slidenum">
              <a:rPr lang="pt-PT" smtClean="0"/>
              <a:t>9</a:t>
            </a:fld>
            <a:endParaRPr lang="pt-PT"/>
          </a:p>
        </p:txBody>
      </p:sp>
    </p:spTree>
    <p:extLst>
      <p:ext uri="{BB962C8B-B14F-4D97-AF65-F5344CB8AC3E}">
        <p14:creationId xmlns:p14="http://schemas.microsoft.com/office/powerpoint/2010/main" val="952266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7902</TotalTime>
  <Words>2547</Words>
  <Application>Microsoft Macintosh PowerPoint</Application>
  <PresentationFormat>Widescreen</PresentationFormat>
  <Paragraphs>684</Paragraphs>
  <Slides>54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Gothic</vt:lpstr>
      <vt:lpstr>Wingdings</vt:lpstr>
      <vt:lpstr>Wingdings 2</vt:lpstr>
      <vt:lpstr>Citação</vt:lpstr>
      <vt:lpstr>PowerPoint Presentation</vt:lpstr>
      <vt:lpstr>Outline</vt:lpstr>
      <vt:lpstr>Outline</vt:lpstr>
      <vt:lpstr>Cloud Adoption</vt:lpstr>
      <vt:lpstr>Why Cloud?</vt:lpstr>
      <vt:lpstr>Why Cloud?</vt:lpstr>
      <vt:lpstr>Relevant Incidents</vt:lpstr>
      <vt:lpstr>Adoption Barriers</vt:lpstr>
      <vt:lpstr>Problem / Threat Model</vt:lpstr>
      <vt:lpstr>Problem / Threat Model</vt:lpstr>
      <vt:lpstr>Problem / Threat Model</vt:lpstr>
      <vt:lpstr>Problem / Threat Model</vt:lpstr>
      <vt:lpstr>Contributions</vt:lpstr>
      <vt:lpstr>Outline</vt:lpstr>
      <vt:lpstr>Proposed Solution</vt:lpstr>
      <vt:lpstr>General Architecture</vt:lpstr>
      <vt:lpstr>General Architecture</vt:lpstr>
      <vt:lpstr>System Model Overview</vt:lpstr>
      <vt:lpstr>Proxy</vt:lpstr>
      <vt:lpstr>Key-Value Store</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Dissertation Problem</vt:lpstr>
      <vt:lpstr>Problem / Threat Model</vt:lpstr>
      <vt:lpstr>Problem / Threat Model</vt:lpstr>
      <vt:lpstr>Dissertation Contributions</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195</cp:revision>
  <dcterms:created xsi:type="dcterms:W3CDTF">2021-01-27T00:59:54Z</dcterms:created>
  <dcterms:modified xsi:type="dcterms:W3CDTF">2021-02-08T16:42:16Z</dcterms:modified>
</cp:coreProperties>
</file>